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jpg" ContentType="image/jpeg"/>
  <Override PartName="/ppt/media/image17.jpg" ContentType="image/jpeg"/>
  <Override PartName="/ppt/media/image18.jpg" ContentType="image/jpeg"/>
  <Override PartName="/ppt/media/image23.jpg" ContentType="image/jpeg"/>
  <Override PartName="/ppt/media/image26.jpg" ContentType="image/jpeg"/>
  <Override PartName="/ppt/media/image2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1998" r:id="rId2"/>
    <p:sldId id="338" r:id="rId3"/>
    <p:sldId id="1999" r:id="rId4"/>
    <p:sldId id="2000" r:id="rId5"/>
    <p:sldId id="2002" r:id="rId6"/>
    <p:sldId id="2001" r:id="rId7"/>
    <p:sldId id="2003" r:id="rId8"/>
    <p:sldId id="2005" r:id="rId9"/>
    <p:sldId id="2006" r:id="rId10"/>
    <p:sldId id="2004" r:id="rId11"/>
    <p:sldId id="2030" r:id="rId12"/>
    <p:sldId id="2051" r:id="rId13"/>
    <p:sldId id="2029" r:id="rId14"/>
    <p:sldId id="2028" r:id="rId15"/>
    <p:sldId id="2041" r:id="rId16"/>
    <p:sldId id="2042" r:id="rId17"/>
    <p:sldId id="2026" r:id="rId18"/>
    <p:sldId id="2027" r:id="rId19"/>
    <p:sldId id="2033" r:id="rId20"/>
    <p:sldId id="2031" r:id="rId21"/>
    <p:sldId id="2032" r:id="rId22"/>
    <p:sldId id="2038" r:id="rId23"/>
    <p:sldId id="2076" r:id="rId24"/>
    <p:sldId id="2037" r:id="rId25"/>
    <p:sldId id="2039" r:id="rId26"/>
    <p:sldId id="2040" r:id="rId27"/>
    <p:sldId id="2043" r:id="rId28"/>
    <p:sldId id="2045" r:id="rId29"/>
    <p:sldId id="2025" r:id="rId30"/>
    <p:sldId id="2046" r:id="rId31"/>
    <p:sldId id="2044" r:id="rId32"/>
    <p:sldId id="2047" r:id="rId33"/>
    <p:sldId id="2034" r:id="rId34"/>
    <p:sldId id="339" r:id="rId35"/>
    <p:sldId id="2059" r:id="rId36"/>
    <p:sldId id="2065" r:id="rId37"/>
    <p:sldId id="2077" r:id="rId38"/>
    <p:sldId id="2078" r:id="rId39"/>
    <p:sldId id="2079" r:id="rId40"/>
    <p:sldId id="2048" r:id="rId41"/>
    <p:sldId id="2011" r:id="rId42"/>
    <p:sldId id="2012" r:id="rId43"/>
    <p:sldId id="2013" r:id="rId44"/>
    <p:sldId id="2066" r:id="rId45"/>
    <p:sldId id="2052" r:id="rId46"/>
    <p:sldId id="2089" r:id="rId47"/>
    <p:sldId id="2067" r:id="rId48"/>
    <p:sldId id="2068" r:id="rId49"/>
    <p:sldId id="2069" r:id="rId50"/>
    <p:sldId id="2070" r:id="rId51"/>
    <p:sldId id="2071" r:id="rId52"/>
    <p:sldId id="2072" r:id="rId53"/>
    <p:sldId id="2073" r:id="rId54"/>
    <p:sldId id="2074" r:id="rId55"/>
    <p:sldId id="2014" r:id="rId56"/>
    <p:sldId id="2075" r:id="rId57"/>
    <p:sldId id="2092" r:id="rId58"/>
    <p:sldId id="2102" r:id="rId59"/>
    <p:sldId id="2091" r:id="rId60"/>
    <p:sldId id="2097" r:id="rId61"/>
    <p:sldId id="2098" r:id="rId62"/>
    <p:sldId id="2099" r:id="rId63"/>
    <p:sldId id="2106" r:id="rId64"/>
    <p:sldId id="2100" r:id="rId65"/>
    <p:sldId id="2093" r:id="rId66"/>
    <p:sldId id="2094" r:id="rId67"/>
    <p:sldId id="209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291" autoAdjust="0"/>
  </p:normalViewPr>
  <p:slideViewPr>
    <p:cSldViewPr snapToGrid="0">
      <p:cViewPr varScale="1">
        <p:scale>
          <a:sx n="68" d="100"/>
          <a:sy n="68"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4935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Router_(computing)" TargetMode="External"/><Relationship Id="rId13" Type="http://schemas.openxmlformats.org/officeDocument/2006/relationships/hyperlink" Target="https://en.wikipedia.org/wiki/Subnetwork" TargetMode="External"/><Relationship Id="rId3" Type="http://schemas.openxmlformats.org/officeDocument/2006/relationships/hyperlink" Target="https://en.wikipedia.org/wiki/IP_routing" TargetMode="External"/><Relationship Id="rId7" Type="http://schemas.openxmlformats.org/officeDocument/2006/relationships/hyperlink" Target="https://en.wikipedia.org/wiki/Routing_table" TargetMode="External"/><Relationship Id="rId12" Type="http://schemas.openxmlformats.org/officeDocument/2006/relationships/hyperlink" Target="https://en.wikipedia.org/wiki/Network_prefix" TargetMode="External"/><Relationship Id="rId17" Type="http://schemas.openxmlformats.org/officeDocument/2006/relationships/hyperlink" Target="https://en.wikipedia.org/wiki/End_user" TargetMode="External"/><Relationship Id="rId2" Type="http://schemas.openxmlformats.org/officeDocument/2006/relationships/hyperlink" Target="https://en.wikipedia.org/wiki/IP_address" TargetMode="External"/><Relationship Id="rId16" Type="http://schemas.openxmlformats.org/officeDocument/2006/relationships/hyperlink" Target="https://en.wikipedia.org/wiki/Internet_service_provider" TargetMode="External"/><Relationship Id="rId1" Type="http://schemas.openxmlformats.org/officeDocument/2006/relationships/slideLayout" Target="../slideLayouts/slideLayout7.xml"/><Relationship Id="rId6" Type="http://schemas.openxmlformats.org/officeDocument/2006/relationships/hyperlink" Target="https://en.wikipedia.org/wiki/Internet" TargetMode="External"/><Relationship Id="rId11" Type="http://schemas.openxmlformats.org/officeDocument/2006/relationships/hyperlink" Target="https://en.wikipedia.org/wiki/Most_significant_bit" TargetMode="External"/><Relationship Id="rId5" Type="http://schemas.openxmlformats.org/officeDocument/2006/relationships/hyperlink" Target="https://en.wikipedia.org/wiki/Classful_network" TargetMode="External"/><Relationship Id="rId15" Type="http://schemas.openxmlformats.org/officeDocument/2006/relationships/hyperlink" Target="https://en.wikipedia.org/wiki/IPv4"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Internet_Engineering_Task_Force" TargetMode="External"/><Relationship Id="rId9" Type="http://schemas.openxmlformats.org/officeDocument/2006/relationships/hyperlink" Target="https://en.wikipedia.org/wiki/IPv4_address_exhaustion" TargetMode="External"/><Relationship Id="rId14" Type="http://schemas.openxmlformats.org/officeDocument/2006/relationships/hyperlink" Target="https://en.wikipedia.org/wiki/Least_significant_bi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387252" y="2341602"/>
            <a:ext cx="5510213" cy="1107996"/>
          </a:xfrm>
        </p:spPr>
        <p:txBody>
          <a:bodyPr/>
          <a:lstStyle/>
          <a:p>
            <a:r>
              <a:rPr lang="en-US" dirty="0"/>
              <a:t>Introduction To Azure Virtual Networks.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
        <p:nvSpPr>
          <p:cNvPr id="2" name="TextBox 1">
            <a:extLst>
              <a:ext uri="{FF2B5EF4-FFF2-40B4-BE49-F238E27FC236}">
                <a16:creationId xmlns:a16="http://schemas.microsoft.com/office/drawing/2014/main" id="{C079ED6E-1D03-4113-8ABC-BB6D8578A978}"/>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pic>
        <p:nvPicPr>
          <p:cNvPr id="7" name="Content Placeholder 4" descr="An Azure Networking logo">
            <a:extLst>
              <a:ext uri="{FF2B5EF4-FFF2-40B4-BE49-F238E27FC236}">
                <a16:creationId xmlns:a16="http://schemas.microsoft.com/office/drawing/2014/main" id="{399F8156-DA38-4B92-8088-090AA7FA38D8}"/>
              </a:ext>
            </a:extLst>
          </p:cNvPr>
          <p:cNvPicPr>
            <a:picLocks noChangeAspect="1"/>
          </p:cNvPicPr>
          <p:nvPr/>
        </p:nvPicPr>
        <p:blipFill>
          <a:blip r:embed="rId3"/>
          <a:stretch>
            <a:fillRect/>
          </a:stretch>
        </p:blipFill>
        <p:spPr>
          <a:xfrm>
            <a:off x="5172467" y="2565845"/>
            <a:ext cx="1256209" cy="659509"/>
          </a:xfrm>
          <a:prstGeom prst="rect">
            <a:avLst/>
          </a:prstGeom>
        </p:spPr>
      </p:pic>
    </p:spTree>
    <p:extLst>
      <p:ext uri="{BB962C8B-B14F-4D97-AF65-F5344CB8AC3E}">
        <p14:creationId xmlns:p14="http://schemas.microsoft.com/office/powerpoint/2010/main" val="1389708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37BBA-C6A2-4F19-87F6-1F8C28D35B92}"/>
              </a:ext>
            </a:extLst>
          </p:cNvPr>
          <p:cNvPicPr>
            <a:picLocks noChangeAspect="1"/>
          </p:cNvPicPr>
          <p:nvPr/>
        </p:nvPicPr>
        <p:blipFill>
          <a:blip r:embed="rId2"/>
          <a:stretch>
            <a:fillRect/>
          </a:stretch>
        </p:blipFill>
        <p:spPr>
          <a:xfrm>
            <a:off x="0" y="546910"/>
            <a:ext cx="12192000" cy="5764180"/>
          </a:xfrm>
          <a:prstGeom prst="rect">
            <a:avLst/>
          </a:prstGeom>
        </p:spPr>
      </p:pic>
    </p:spTree>
    <p:extLst>
      <p:ext uri="{BB962C8B-B14F-4D97-AF65-F5344CB8AC3E}">
        <p14:creationId xmlns:p14="http://schemas.microsoft.com/office/powerpoint/2010/main" val="88005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B2D7F-7F86-4480-B986-18E4CA96CD8D}"/>
              </a:ext>
            </a:extLst>
          </p:cNvPr>
          <p:cNvSpPr txBox="1"/>
          <p:nvPr/>
        </p:nvSpPr>
        <p:spPr>
          <a:xfrm>
            <a:off x="2841674" y="2869809"/>
            <a:ext cx="6705682" cy="707886"/>
          </a:xfrm>
          <a:prstGeom prst="rect">
            <a:avLst/>
          </a:prstGeom>
          <a:noFill/>
        </p:spPr>
        <p:txBody>
          <a:bodyPr wrap="none" rtlCol="0">
            <a:spAutoFit/>
          </a:bodyPr>
          <a:lstStyle/>
          <a:p>
            <a:r>
              <a:rPr lang="en-US" sz="4000" dirty="0"/>
              <a:t>Introduction To Subnetting</a:t>
            </a:r>
          </a:p>
        </p:txBody>
      </p:sp>
    </p:spTree>
    <p:extLst>
      <p:ext uri="{BB962C8B-B14F-4D97-AF65-F5344CB8AC3E}">
        <p14:creationId xmlns:p14="http://schemas.microsoft.com/office/powerpoint/2010/main" val="345649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681D0-BC1B-4332-9268-8FC4A2FB07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921781F-C199-406D-B177-ADCD1CEA17B3}"/>
              </a:ext>
            </a:extLst>
          </p:cNvPr>
          <p:cNvSpPr txBox="1"/>
          <p:nvPr/>
        </p:nvSpPr>
        <p:spPr>
          <a:xfrm>
            <a:off x="5162891" y="590844"/>
            <a:ext cx="1866217" cy="369332"/>
          </a:xfrm>
          <a:prstGeom prst="rect">
            <a:avLst/>
          </a:prstGeom>
          <a:noFill/>
        </p:spPr>
        <p:txBody>
          <a:bodyPr wrap="none" rtlCol="0">
            <a:spAutoFit/>
          </a:bodyPr>
          <a:lstStyle/>
          <a:p>
            <a:r>
              <a:rPr lang="en-US" dirty="0">
                <a:solidFill>
                  <a:schemeClr val="bg1"/>
                </a:solidFill>
              </a:rPr>
              <a:t>Address Space</a:t>
            </a:r>
          </a:p>
        </p:txBody>
      </p:sp>
    </p:spTree>
    <p:extLst>
      <p:ext uri="{BB962C8B-B14F-4D97-AF65-F5344CB8AC3E}">
        <p14:creationId xmlns:p14="http://schemas.microsoft.com/office/powerpoint/2010/main" val="1350825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5C380-7C38-4709-B156-5981624037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061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90BE3-8D75-4AF5-B505-D6A457CFED5A}"/>
              </a:ext>
            </a:extLst>
          </p:cNvPr>
          <p:cNvPicPr>
            <a:picLocks noChangeAspect="1"/>
          </p:cNvPicPr>
          <p:nvPr/>
        </p:nvPicPr>
        <p:blipFill>
          <a:blip r:embed="rId2"/>
          <a:stretch>
            <a:fillRect/>
          </a:stretch>
        </p:blipFill>
        <p:spPr>
          <a:xfrm>
            <a:off x="203397" y="482698"/>
            <a:ext cx="11785205" cy="5892603"/>
          </a:xfrm>
          <a:prstGeom prst="rect">
            <a:avLst/>
          </a:prstGeom>
        </p:spPr>
      </p:pic>
    </p:spTree>
    <p:extLst>
      <p:ext uri="{BB962C8B-B14F-4D97-AF65-F5344CB8AC3E}">
        <p14:creationId xmlns:p14="http://schemas.microsoft.com/office/powerpoint/2010/main" val="429132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4CBF4-E4A3-4AEC-AB36-569CAD1DF37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486410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2BAC4-A495-42C1-B88D-E2E16A436943}"/>
              </a:ext>
            </a:extLst>
          </p:cNvPr>
          <p:cNvSpPr txBox="1"/>
          <p:nvPr/>
        </p:nvSpPr>
        <p:spPr>
          <a:xfrm>
            <a:off x="1344244" y="1720840"/>
            <a:ext cx="8925169" cy="3416320"/>
          </a:xfrm>
          <a:prstGeom prst="rect">
            <a:avLst/>
          </a:prstGeom>
          <a:noFill/>
        </p:spPr>
        <p:txBody>
          <a:bodyPr wrap="square" rtlCol="0">
            <a:spAutoFit/>
          </a:bodyPr>
          <a:lstStyle/>
          <a:p>
            <a:pPr algn="l"/>
            <a:r>
              <a:rPr lang="en-US" b="0" i="0" dirty="0">
                <a:effectLst/>
                <a:latin typeface="-apple-system"/>
              </a:rPr>
              <a:t>Subnets offer a way of organizing your network to help to reduce network congestion. When you have a lot of traffic flowing between particular parts of your network, it can help to group those parts in a single section, so the traffic doesn’t have to travel across the entire network to get from place to place. Separating out small parts of your network into subnets allows traffic to flow more quickly and to avoid taking unnecessary routes, adding traffic where it isn’t needed.</a:t>
            </a:r>
          </a:p>
          <a:p>
            <a:pPr algn="l"/>
            <a:endParaRPr lang="en-US" b="0" i="0" dirty="0">
              <a:effectLst/>
              <a:latin typeface="-apple-system"/>
            </a:endParaRPr>
          </a:p>
          <a:p>
            <a:pPr algn="l"/>
            <a:r>
              <a:rPr lang="en-US" b="0" i="0" dirty="0">
                <a:effectLst/>
                <a:latin typeface="-apple-system"/>
              </a:rPr>
              <a:t>In addition, subnetting helps in efficiently allocating IP addresses and prevents large numbers of IP addresses from going unused. Subnets are usually set up geographically for particular offices, or for particular teams within a business to allow their network traffic to stay within the location.</a:t>
            </a:r>
          </a:p>
          <a:p>
            <a:endParaRPr lang="en-US" dirty="0"/>
          </a:p>
        </p:txBody>
      </p:sp>
      <p:sp>
        <p:nvSpPr>
          <p:cNvPr id="3" name="TextBox 2">
            <a:extLst>
              <a:ext uri="{FF2B5EF4-FFF2-40B4-BE49-F238E27FC236}">
                <a16:creationId xmlns:a16="http://schemas.microsoft.com/office/drawing/2014/main" id="{F42CF6C6-DB86-46E2-8D06-E3152C54A1BC}"/>
              </a:ext>
            </a:extLst>
          </p:cNvPr>
          <p:cNvSpPr txBox="1"/>
          <p:nvPr/>
        </p:nvSpPr>
        <p:spPr>
          <a:xfrm>
            <a:off x="1048823" y="865919"/>
            <a:ext cx="3788217" cy="707886"/>
          </a:xfrm>
          <a:prstGeom prst="rect">
            <a:avLst/>
          </a:prstGeom>
          <a:noFill/>
        </p:spPr>
        <p:txBody>
          <a:bodyPr wrap="none" rtlCol="0">
            <a:spAutoFit/>
          </a:bodyPr>
          <a:lstStyle/>
          <a:p>
            <a:r>
              <a:rPr lang="en-US" sz="4000" dirty="0"/>
              <a:t>Why Subnets ?</a:t>
            </a:r>
          </a:p>
        </p:txBody>
      </p:sp>
    </p:spTree>
    <p:extLst>
      <p:ext uri="{BB962C8B-B14F-4D97-AF65-F5344CB8AC3E}">
        <p14:creationId xmlns:p14="http://schemas.microsoft.com/office/powerpoint/2010/main" val="285484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04D91-8B0B-433D-8AF1-42629EDBB50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59389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ED37C-DDE4-45D2-A9C9-65DED354E3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0074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B6DDE-8619-41B7-A2CB-7965EB41B4AD}"/>
              </a:ext>
            </a:extLst>
          </p:cNvPr>
          <p:cNvPicPr>
            <a:picLocks noChangeAspect="1"/>
          </p:cNvPicPr>
          <p:nvPr/>
        </p:nvPicPr>
        <p:blipFill>
          <a:blip r:embed="rId2"/>
          <a:stretch>
            <a:fillRect/>
          </a:stretch>
        </p:blipFill>
        <p:spPr>
          <a:xfrm>
            <a:off x="381000" y="1143000"/>
            <a:ext cx="11430000" cy="4572000"/>
          </a:xfrm>
          <a:prstGeom prst="rect">
            <a:avLst/>
          </a:prstGeom>
        </p:spPr>
      </p:pic>
    </p:spTree>
    <p:extLst>
      <p:ext uri="{BB962C8B-B14F-4D97-AF65-F5344CB8AC3E}">
        <p14:creationId xmlns:p14="http://schemas.microsoft.com/office/powerpoint/2010/main" val="92136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4A9F6-20C7-4965-AC7F-98C1B745AF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121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E06E11-EC03-45DE-B992-B0EEE640A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767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774D08-2E60-459A-B82D-79D14250B1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737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67C6C-F523-474E-8C4C-ED9FB3C2F196}"/>
              </a:ext>
            </a:extLst>
          </p:cNvPr>
          <p:cNvPicPr>
            <a:picLocks noChangeAspect="1"/>
          </p:cNvPicPr>
          <p:nvPr/>
        </p:nvPicPr>
        <p:blipFill>
          <a:blip r:embed="rId2"/>
          <a:stretch>
            <a:fillRect/>
          </a:stretch>
        </p:blipFill>
        <p:spPr>
          <a:xfrm>
            <a:off x="3096870" y="1438311"/>
            <a:ext cx="5998259" cy="3981377"/>
          </a:xfrm>
          <a:prstGeom prst="rect">
            <a:avLst/>
          </a:prstGeom>
        </p:spPr>
      </p:pic>
      <p:sp>
        <p:nvSpPr>
          <p:cNvPr id="4" name="TextBox 3">
            <a:extLst>
              <a:ext uri="{FF2B5EF4-FFF2-40B4-BE49-F238E27FC236}">
                <a16:creationId xmlns:a16="http://schemas.microsoft.com/office/drawing/2014/main" id="{271E4238-0148-4EFE-9E03-63719AA695B5}"/>
              </a:ext>
            </a:extLst>
          </p:cNvPr>
          <p:cNvSpPr txBox="1"/>
          <p:nvPr/>
        </p:nvSpPr>
        <p:spPr>
          <a:xfrm>
            <a:off x="4389120" y="253218"/>
            <a:ext cx="3111749" cy="707886"/>
          </a:xfrm>
          <a:prstGeom prst="rect">
            <a:avLst/>
          </a:prstGeom>
          <a:noFill/>
        </p:spPr>
        <p:txBody>
          <a:bodyPr wrap="none" rtlCol="0">
            <a:spAutoFit/>
          </a:bodyPr>
          <a:lstStyle/>
          <a:p>
            <a:r>
              <a:rPr lang="en-US" sz="4000" u="sng" dirty="0">
                <a:solidFill>
                  <a:schemeClr val="bg1"/>
                </a:solidFill>
              </a:rPr>
              <a:t>Powers Of 2</a:t>
            </a:r>
          </a:p>
        </p:txBody>
      </p:sp>
    </p:spTree>
    <p:extLst>
      <p:ext uri="{BB962C8B-B14F-4D97-AF65-F5344CB8AC3E}">
        <p14:creationId xmlns:p14="http://schemas.microsoft.com/office/powerpoint/2010/main" val="127427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A1337-70B7-4099-A68D-B910EF4D2F77}"/>
              </a:ext>
            </a:extLst>
          </p:cNvPr>
          <p:cNvSpPr txBox="1"/>
          <p:nvPr/>
        </p:nvSpPr>
        <p:spPr>
          <a:xfrm>
            <a:off x="435496" y="253220"/>
            <a:ext cx="10811614" cy="1323439"/>
          </a:xfrm>
          <a:prstGeom prst="rect">
            <a:avLst/>
          </a:prstGeom>
          <a:noFill/>
        </p:spPr>
        <p:txBody>
          <a:bodyPr wrap="none" rtlCol="0">
            <a:spAutoFit/>
          </a:bodyPr>
          <a:lstStyle/>
          <a:p>
            <a:r>
              <a:rPr lang="en-US" sz="4000" b="0" i="0" dirty="0">
                <a:effectLst/>
                <a:latin typeface="Linux Libertine"/>
              </a:rPr>
              <a:t>Classless Inter-Domain Routing (CIDR) Notation.</a:t>
            </a:r>
          </a:p>
          <a:p>
            <a:endParaRPr lang="en-US" sz="4000" dirty="0"/>
          </a:p>
        </p:txBody>
      </p:sp>
      <p:sp>
        <p:nvSpPr>
          <p:cNvPr id="3" name="TextBox 2">
            <a:extLst>
              <a:ext uri="{FF2B5EF4-FFF2-40B4-BE49-F238E27FC236}">
                <a16:creationId xmlns:a16="http://schemas.microsoft.com/office/drawing/2014/main" id="{FC77C61F-C358-41B5-B03E-D75AB2EA5A2B}"/>
              </a:ext>
            </a:extLst>
          </p:cNvPr>
          <p:cNvSpPr txBox="1"/>
          <p:nvPr/>
        </p:nvSpPr>
        <p:spPr>
          <a:xfrm>
            <a:off x="1110745" y="1045586"/>
            <a:ext cx="9745426" cy="1477328"/>
          </a:xfrm>
          <a:prstGeom prst="rect">
            <a:avLst/>
          </a:prstGeom>
          <a:noFill/>
        </p:spPr>
        <p:txBody>
          <a:bodyPr wrap="square" rtlCol="0">
            <a:spAutoFit/>
          </a:bodyPr>
          <a:lstStyle/>
          <a:p>
            <a:r>
              <a:rPr lang="en-US" b="1" i="0" dirty="0">
                <a:effectLst/>
                <a:latin typeface="Arial" panose="020B0604020202020204" pitchFamily="34" charset="0"/>
              </a:rPr>
              <a:t>Classless Inter-Domain Routing</a:t>
            </a:r>
            <a:r>
              <a:rPr lang="en-US" b="0" i="0" dirty="0">
                <a:effectLst/>
                <a:latin typeface="Arial" panose="020B0604020202020204" pitchFamily="34" charset="0"/>
              </a:rPr>
              <a:t> (</a:t>
            </a:r>
            <a:r>
              <a:rPr lang="en-US" b="1" i="0" dirty="0">
                <a:effectLst/>
                <a:latin typeface="Arial" panose="020B0604020202020204" pitchFamily="34" charset="0"/>
              </a:rPr>
              <a:t>CIDR) </a:t>
            </a:r>
            <a:r>
              <a:rPr lang="en-US" b="0" i="0" dirty="0">
                <a:effectLst/>
                <a:latin typeface="Arial" panose="020B0604020202020204" pitchFamily="34" charset="0"/>
              </a:rPr>
              <a:t>is a method for allocating </a:t>
            </a:r>
            <a:r>
              <a:rPr lang="en-US" b="0" i="0" strike="noStrike" dirty="0">
                <a:effectLst/>
                <a:latin typeface="Arial" panose="020B0604020202020204" pitchFamily="34" charset="0"/>
                <a:hlinkClick r:id="rId2" tooltip="IP address">
                  <a:extLst>
                    <a:ext uri="{A12FA001-AC4F-418D-AE19-62706E023703}">
                      <ahyp:hlinkClr xmlns:ahyp="http://schemas.microsoft.com/office/drawing/2018/hyperlinkcolor" val="tx"/>
                    </a:ext>
                  </a:extLst>
                </a:hlinkClick>
              </a:rPr>
              <a:t>IP addresses</a:t>
            </a:r>
            <a:r>
              <a:rPr lang="en-US" b="0" i="0" dirty="0">
                <a:effectLst/>
                <a:latin typeface="Arial" panose="020B0604020202020204" pitchFamily="34" charset="0"/>
              </a:rPr>
              <a:t> and for </a:t>
            </a:r>
            <a:r>
              <a:rPr lang="en-US" b="0" i="0" strike="noStrike" dirty="0">
                <a:effectLst/>
                <a:latin typeface="Arial" panose="020B0604020202020204" pitchFamily="34" charset="0"/>
                <a:hlinkClick r:id="rId3" tooltip="IP routing">
                  <a:extLst>
                    <a:ext uri="{A12FA001-AC4F-418D-AE19-62706E023703}">
                      <ahyp:hlinkClr xmlns:ahyp="http://schemas.microsoft.com/office/drawing/2018/hyperlinkcolor" val="tx"/>
                    </a:ext>
                  </a:extLst>
                </a:hlinkClick>
              </a:rPr>
              <a:t>IP routing</a:t>
            </a:r>
            <a:r>
              <a:rPr lang="en-US" b="0" i="0" dirty="0">
                <a:effectLst/>
                <a:latin typeface="Arial" panose="020B0604020202020204" pitchFamily="34" charset="0"/>
              </a:rPr>
              <a:t>. The </a:t>
            </a:r>
            <a:r>
              <a:rPr lang="en-US" b="0" i="0" strike="noStrike" dirty="0">
                <a:effectLst/>
                <a:latin typeface="Arial" panose="020B0604020202020204" pitchFamily="34" charset="0"/>
                <a:hlinkClick r:id="rId4" tooltip="Internet Engineering Task Force">
                  <a:extLst>
                    <a:ext uri="{A12FA001-AC4F-418D-AE19-62706E023703}">
                      <ahyp:hlinkClr xmlns:ahyp="http://schemas.microsoft.com/office/drawing/2018/hyperlinkcolor" val="tx"/>
                    </a:ext>
                  </a:extLst>
                </a:hlinkClick>
              </a:rPr>
              <a:t>Internet Engineering Task Force</a:t>
            </a:r>
            <a:r>
              <a:rPr lang="en-US" b="0" i="0" dirty="0">
                <a:effectLst/>
                <a:latin typeface="Arial" panose="020B0604020202020204" pitchFamily="34" charset="0"/>
              </a:rPr>
              <a:t> introduced CIDR in 1993 to replace the previous </a:t>
            </a:r>
            <a:r>
              <a:rPr lang="en-US" b="0" i="0" strike="noStrike" dirty="0">
                <a:effectLst/>
                <a:latin typeface="Arial" panose="020B0604020202020204" pitchFamily="34" charset="0"/>
                <a:hlinkClick r:id="rId5" tooltip="Classful network">
                  <a:extLst>
                    <a:ext uri="{A12FA001-AC4F-418D-AE19-62706E023703}">
                      <ahyp:hlinkClr xmlns:ahyp="http://schemas.microsoft.com/office/drawing/2018/hyperlinkcolor" val="tx"/>
                    </a:ext>
                  </a:extLst>
                </a:hlinkClick>
              </a:rPr>
              <a:t>classful network</a:t>
            </a:r>
            <a:r>
              <a:rPr lang="en-US" b="0" i="0" dirty="0">
                <a:effectLst/>
                <a:latin typeface="Arial" panose="020B0604020202020204" pitchFamily="34" charset="0"/>
              </a:rPr>
              <a:t> addressing architecture on the </a:t>
            </a:r>
            <a:r>
              <a:rPr lang="en-US" b="0" i="0" strike="noStrike" dirty="0">
                <a:effectLst/>
                <a:latin typeface="Arial" panose="020B0604020202020204" pitchFamily="34" charset="0"/>
                <a:hlinkClick r:id="rId6"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Its goal was to slow the growth of </a:t>
            </a:r>
            <a:r>
              <a:rPr lang="en-US" b="0" i="0" strike="noStrike" dirty="0">
                <a:effectLst/>
                <a:latin typeface="Arial" panose="020B0604020202020204" pitchFamily="34" charset="0"/>
                <a:hlinkClick r:id="rId7" tooltip="Routing table">
                  <a:extLst>
                    <a:ext uri="{A12FA001-AC4F-418D-AE19-62706E023703}">
                      <ahyp:hlinkClr xmlns:ahyp="http://schemas.microsoft.com/office/drawing/2018/hyperlinkcolor" val="tx"/>
                    </a:ext>
                  </a:extLst>
                </a:hlinkClick>
              </a:rPr>
              <a:t>routing tables</a:t>
            </a:r>
            <a:r>
              <a:rPr lang="en-US" b="0" i="0" dirty="0">
                <a:effectLst/>
                <a:latin typeface="Arial" panose="020B0604020202020204" pitchFamily="34" charset="0"/>
              </a:rPr>
              <a:t> on </a:t>
            </a:r>
            <a:r>
              <a:rPr lang="en-US" b="0" i="0" strike="noStrike" dirty="0">
                <a:effectLst/>
                <a:latin typeface="Arial" panose="020B0604020202020204" pitchFamily="34" charset="0"/>
                <a:hlinkClick r:id="rId8" tooltip="Router (computing)">
                  <a:extLst>
                    <a:ext uri="{A12FA001-AC4F-418D-AE19-62706E023703}">
                      <ahyp:hlinkClr xmlns:ahyp="http://schemas.microsoft.com/office/drawing/2018/hyperlinkcolor" val="tx"/>
                    </a:ext>
                  </a:extLst>
                </a:hlinkClick>
              </a:rPr>
              <a:t>routers</a:t>
            </a:r>
            <a:r>
              <a:rPr lang="en-US" b="0" i="0" dirty="0">
                <a:effectLst/>
                <a:latin typeface="Arial" panose="020B0604020202020204" pitchFamily="34" charset="0"/>
              </a:rPr>
              <a:t> across the Internet, and to help slow the rapid </a:t>
            </a:r>
            <a:r>
              <a:rPr lang="en-US" b="0" i="0" strike="noStrike" dirty="0">
                <a:effectLst/>
                <a:latin typeface="Arial" panose="020B0604020202020204" pitchFamily="34" charset="0"/>
                <a:hlinkClick r:id="rId9" tooltip="IPv4 address exhaustion">
                  <a:extLst>
                    <a:ext uri="{A12FA001-AC4F-418D-AE19-62706E023703}">
                      <ahyp:hlinkClr xmlns:ahyp="http://schemas.microsoft.com/office/drawing/2018/hyperlinkcolor" val="tx"/>
                    </a:ext>
                  </a:extLst>
                </a:hlinkClick>
              </a:rPr>
              <a:t>exhaustion of IPv4 addresses</a:t>
            </a:r>
            <a:r>
              <a:rPr lang="en-US" b="0" i="0" dirty="0">
                <a:effectLst/>
                <a:latin typeface="Arial" panose="020B0604020202020204" pitchFamily="34" charset="0"/>
              </a:rPr>
              <a:t>.</a:t>
            </a:r>
            <a:endParaRPr lang="en-US" dirty="0"/>
          </a:p>
        </p:txBody>
      </p:sp>
      <p:sp>
        <p:nvSpPr>
          <p:cNvPr id="4" name="TextBox 3">
            <a:extLst>
              <a:ext uri="{FF2B5EF4-FFF2-40B4-BE49-F238E27FC236}">
                <a16:creationId xmlns:a16="http://schemas.microsoft.com/office/drawing/2014/main" id="{368016AB-6D80-4FA6-835D-D771CC500B4A}"/>
              </a:ext>
            </a:extLst>
          </p:cNvPr>
          <p:cNvSpPr txBox="1"/>
          <p:nvPr/>
        </p:nvSpPr>
        <p:spPr>
          <a:xfrm>
            <a:off x="1110745" y="2522914"/>
            <a:ext cx="9745425" cy="3970318"/>
          </a:xfrm>
          <a:prstGeom prst="rect">
            <a:avLst/>
          </a:prstGeom>
          <a:noFill/>
        </p:spPr>
        <p:txBody>
          <a:bodyPr wrap="square" rtlCol="0">
            <a:spAutoFit/>
          </a:bodyPr>
          <a:lstStyle/>
          <a:p>
            <a:r>
              <a:rPr lang="en-US" b="0" i="0" dirty="0">
                <a:effectLst/>
                <a:latin typeface="Arial" panose="020B0604020202020204" pitchFamily="34" charset="0"/>
              </a:rPr>
              <a:t>IP addresses are described as consisting of two groups of </a:t>
            </a:r>
            <a:r>
              <a:rPr lang="en-US" b="0" i="0" u="none" strike="noStrike" dirty="0">
                <a:effectLst/>
                <a:latin typeface="Arial" panose="020B0604020202020204" pitchFamily="34" charset="0"/>
                <a:hlinkClick r:id="rId10" tooltip="Bit">
                  <a:extLst>
                    <a:ext uri="{A12FA001-AC4F-418D-AE19-62706E023703}">
                      <ahyp:hlinkClr xmlns:ahyp="http://schemas.microsoft.com/office/drawing/2018/hyperlinkcolor" val="tx"/>
                    </a:ext>
                  </a:extLst>
                </a:hlinkClick>
              </a:rPr>
              <a:t>bits</a:t>
            </a:r>
            <a:r>
              <a:rPr lang="en-US" b="0" i="0" dirty="0">
                <a:effectLst/>
                <a:latin typeface="Arial" panose="020B0604020202020204" pitchFamily="34" charset="0"/>
              </a:rPr>
              <a:t> in the address: the </a:t>
            </a:r>
            <a:r>
              <a:rPr lang="en-US" b="0" i="0" u="none" strike="noStrike" dirty="0">
                <a:effectLst/>
                <a:latin typeface="Arial" panose="020B0604020202020204" pitchFamily="34" charset="0"/>
                <a:hlinkClick r:id="rId11" tooltip="Most significant bit">
                  <a:extLst>
                    <a:ext uri="{A12FA001-AC4F-418D-AE19-62706E023703}">
                      <ahyp:hlinkClr xmlns:ahyp="http://schemas.microsoft.com/office/drawing/2018/hyperlinkcolor" val="tx"/>
                    </a:ext>
                  </a:extLst>
                </a:hlinkClick>
              </a:rPr>
              <a:t>most significant bits</a:t>
            </a:r>
            <a:r>
              <a:rPr lang="en-US" b="0" i="0" dirty="0">
                <a:effectLst/>
                <a:latin typeface="Arial" panose="020B0604020202020204" pitchFamily="34" charset="0"/>
              </a:rPr>
              <a:t> are the </a:t>
            </a:r>
            <a:r>
              <a:rPr lang="en-US" b="0" i="0" u="none" strike="noStrike" dirty="0">
                <a:effectLst/>
                <a:latin typeface="Arial" panose="020B0604020202020204" pitchFamily="34" charset="0"/>
                <a:hlinkClick r:id="rId12" tooltip="Network prefix">
                  <a:extLst>
                    <a:ext uri="{A12FA001-AC4F-418D-AE19-62706E023703}">
                      <ahyp:hlinkClr xmlns:ahyp="http://schemas.microsoft.com/office/drawing/2018/hyperlinkcolor" val="tx"/>
                    </a:ext>
                  </a:extLst>
                </a:hlinkClick>
              </a:rPr>
              <a:t>network prefix</a:t>
            </a:r>
            <a:r>
              <a:rPr lang="en-US" b="0" i="0" dirty="0">
                <a:effectLst/>
                <a:latin typeface="Arial" panose="020B0604020202020204" pitchFamily="34" charset="0"/>
              </a:rPr>
              <a:t>, which identifies a whole network or </a:t>
            </a:r>
            <a:r>
              <a:rPr lang="en-US" b="0" i="0" u="none" strike="noStrike" dirty="0">
                <a:effectLst/>
                <a:latin typeface="Arial" panose="020B0604020202020204" pitchFamily="34" charset="0"/>
                <a:hlinkClick r:id="rId13" tooltip="Subnetwork">
                  <a:extLst>
                    <a:ext uri="{A12FA001-AC4F-418D-AE19-62706E023703}">
                      <ahyp:hlinkClr xmlns:ahyp="http://schemas.microsoft.com/office/drawing/2018/hyperlinkcolor" val="tx"/>
                    </a:ext>
                  </a:extLst>
                </a:hlinkClick>
              </a:rPr>
              <a:t>subnet</a:t>
            </a:r>
            <a:r>
              <a:rPr lang="en-US" b="0" i="0" dirty="0">
                <a:effectLst/>
                <a:latin typeface="Arial" panose="020B0604020202020204" pitchFamily="34" charset="0"/>
              </a:rPr>
              <a:t>, and the </a:t>
            </a:r>
            <a:r>
              <a:rPr lang="en-US" b="0" i="0" u="none" strike="noStrike" dirty="0">
                <a:effectLst/>
                <a:latin typeface="Arial" panose="020B0604020202020204" pitchFamily="34" charset="0"/>
                <a:hlinkClick r:id="rId14" tooltip="Least significant bit">
                  <a:extLst>
                    <a:ext uri="{A12FA001-AC4F-418D-AE19-62706E023703}">
                      <ahyp:hlinkClr xmlns:ahyp="http://schemas.microsoft.com/office/drawing/2018/hyperlinkcolor" val="tx"/>
                    </a:ext>
                  </a:extLst>
                </a:hlinkClick>
              </a:rPr>
              <a:t>least significant</a:t>
            </a:r>
            <a:r>
              <a:rPr lang="en-US" b="0" i="0" dirty="0">
                <a:effectLst/>
                <a:latin typeface="Arial" panose="020B0604020202020204" pitchFamily="34" charset="0"/>
              </a:rPr>
              <a:t> set forms the </a:t>
            </a:r>
            <a:r>
              <a:rPr lang="en-US" b="0" i="1" dirty="0">
                <a:effectLst/>
                <a:latin typeface="Arial" panose="020B0604020202020204" pitchFamily="34" charset="0"/>
              </a:rPr>
              <a:t>host identifier</a:t>
            </a:r>
            <a:r>
              <a:rPr lang="en-US" b="0" i="0" dirty="0">
                <a:effectLst/>
                <a:latin typeface="Arial" panose="020B0604020202020204" pitchFamily="34" charset="0"/>
              </a:rPr>
              <a:t>, which specifies a particular interface of a host on that network. This division is used as the basis of traffic routing between IP networks and for address allocation policies. Whereas classful network design for </a:t>
            </a:r>
            <a:r>
              <a:rPr lang="en-US" b="0" i="0" u="none" strike="noStrike" dirty="0">
                <a:effectLst/>
                <a:latin typeface="Arial" panose="020B0604020202020204" pitchFamily="34" charset="0"/>
                <a:hlinkClick r:id="rId15" tooltip="IPv4">
                  <a:extLst>
                    <a:ext uri="{A12FA001-AC4F-418D-AE19-62706E023703}">
                      <ahyp:hlinkClr xmlns:ahyp="http://schemas.microsoft.com/office/drawing/2018/hyperlinkcolor" val="tx"/>
                    </a:ext>
                  </a:extLst>
                </a:hlinkClick>
              </a:rPr>
              <a:t>IPv4</a:t>
            </a:r>
            <a:r>
              <a:rPr lang="en-US" b="0" i="0" dirty="0">
                <a:effectLst/>
                <a:latin typeface="Arial" panose="020B0604020202020204" pitchFamily="34" charset="0"/>
              </a:rPr>
              <a:t> sized the network prefix as one or more 8-bit groups, resulting in the blocks of Class A, B, or C addresses, under CIDR address space is allocated to </a:t>
            </a:r>
            <a:r>
              <a:rPr lang="en-US" b="0" i="0" u="none" strike="noStrike" dirty="0">
                <a:effectLst/>
                <a:latin typeface="Arial" panose="020B0604020202020204" pitchFamily="34" charset="0"/>
                <a:hlinkClick r:id="rId16" tooltip="Internet service provider">
                  <a:extLst>
                    <a:ext uri="{A12FA001-AC4F-418D-AE19-62706E023703}">
                      <ahyp:hlinkClr xmlns:ahyp="http://schemas.microsoft.com/office/drawing/2018/hyperlinkcolor" val="tx"/>
                    </a:ext>
                  </a:extLst>
                </a:hlinkClick>
              </a:rPr>
              <a:t>Internet service providers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7" tooltip="End user">
                  <a:extLst>
                    <a:ext uri="{A12FA001-AC4F-418D-AE19-62706E023703}">
                      <ahyp:hlinkClr xmlns:ahyp="http://schemas.microsoft.com/office/drawing/2018/hyperlinkcolor" val="tx"/>
                    </a:ext>
                  </a:extLst>
                </a:hlinkClick>
              </a:rPr>
              <a:t>end users</a:t>
            </a:r>
            <a:r>
              <a:rPr lang="en-US" b="0" i="0" dirty="0">
                <a:effectLst/>
                <a:latin typeface="Arial" panose="020B0604020202020204" pitchFamily="34" charset="0"/>
              </a:rPr>
              <a:t> on any address-bit boundary. </a:t>
            </a:r>
          </a:p>
          <a:p>
            <a:r>
              <a:rPr lang="en-US" b="0" i="0" dirty="0">
                <a:effectLst/>
                <a:latin typeface="Arial" panose="020B0604020202020204" pitchFamily="34" charset="0"/>
              </a:rPr>
              <a:t>It is based on </a:t>
            </a:r>
            <a:r>
              <a:rPr lang="en-US" b="1" i="0" dirty="0">
                <a:effectLst/>
                <a:latin typeface="Arial" panose="020B0604020202020204" pitchFamily="34" charset="0"/>
              </a:rPr>
              <a:t>variable-length subnet masking</a:t>
            </a:r>
            <a:r>
              <a:rPr lang="en-US" b="0" i="0" dirty="0">
                <a:effectLst/>
                <a:latin typeface="Arial" panose="020B0604020202020204" pitchFamily="34" charset="0"/>
              </a:rPr>
              <a:t> (</a:t>
            </a:r>
            <a:r>
              <a:rPr lang="en-US" b="1" i="0" dirty="0">
                <a:effectLst/>
                <a:latin typeface="Arial" panose="020B0604020202020204" pitchFamily="34" charset="0"/>
              </a:rPr>
              <a:t>VLSM</a:t>
            </a:r>
            <a:r>
              <a:rPr lang="en-US" b="0" i="0" dirty="0">
                <a:effectLst/>
                <a:latin typeface="Arial" panose="020B0604020202020204" pitchFamily="34" charset="0"/>
              </a:rPr>
              <a:t>) which allows the specification of arbitrary-length prefixes. CIDR introduced a new method of representation for IP addresses, now commonly known as </a:t>
            </a:r>
            <a:r>
              <a:rPr lang="en-US" b="1" i="0" dirty="0">
                <a:effectLst/>
                <a:latin typeface="Arial" panose="020B0604020202020204" pitchFamily="34" charset="0"/>
              </a:rPr>
              <a:t>CIDR notation.</a:t>
            </a:r>
            <a:r>
              <a:rPr lang="en-US" b="1" dirty="0">
                <a:latin typeface="Arial" panose="020B0604020202020204" pitchFamily="34" charset="0"/>
              </a:rPr>
              <a:t> </a:t>
            </a:r>
            <a:r>
              <a:rPr lang="en-US" b="0" i="0" dirty="0">
                <a:effectLst/>
                <a:latin typeface="Arial" panose="020B0604020202020204" pitchFamily="34" charset="0"/>
              </a:rPr>
              <a:t>CIDR introduced an administrative process of allocating address blocks to organizations based on their actual and short-term projected needs.                                   </a:t>
            </a:r>
            <a:r>
              <a:rPr lang="en-US" b="0" i="0" dirty="0">
                <a:solidFill>
                  <a:srgbClr val="FFC000"/>
                </a:solidFill>
                <a:effectLst/>
                <a:latin typeface="Arial" panose="020B0604020202020204" pitchFamily="34" charset="0"/>
              </a:rPr>
              <a:t>N              N          </a:t>
            </a:r>
            <a:r>
              <a:rPr lang="en-US" dirty="0">
                <a:solidFill>
                  <a:schemeClr val="accent5">
                    <a:lumMod val="75000"/>
                  </a:schemeClr>
                </a:solidFill>
                <a:latin typeface="Arial" panose="020B0604020202020204" pitchFamily="34" charset="0"/>
              </a:rPr>
              <a:t>Subnet</a:t>
            </a:r>
            <a:r>
              <a:rPr lang="en-US" b="0" i="0" dirty="0">
                <a:solidFill>
                  <a:srgbClr val="92D050"/>
                </a:solidFill>
                <a:effectLst/>
                <a:latin typeface="Arial" panose="020B0604020202020204" pitchFamily="34" charset="0"/>
              </a:rPr>
              <a:t>           H</a:t>
            </a:r>
          </a:p>
          <a:p>
            <a:r>
              <a:rPr lang="en-US" dirty="0">
                <a:latin typeface="Arial" panose="020B0604020202020204" pitchFamily="34" charset="0"/>
              </a:rPr>
              <a:t>Example:  10.0.0.0/18 </a:t>
            </a:r>
            <a:r>
              <a:rPr lang="en-US" dirty="0">
                <a:latin typeface="Arial" panose="020B0604020202020204" pitchFamily="34" charset="0"/>
                <a:sym typeface="Wingdings" panose="05000000000000000000" pitchFamily="2" charset="2"/>
              </a:rPr>
              <a:t> </a:t>
            </a:r>
            <a:r>
              <a:rPr lang="en-US" dirty="0">
                <a:solidFill>
                  <a:schemeClr val="accent4">
                    <a:lumMod val="40000"/>
                    <a:lumOff val="60000"/>
                  </a:schemeClr>
                </a:solidFill>
                <a:latin typeface="Arial" panose="020B0604020202020204" pitchFamily="34" charset="0"/>
                <a:sym typeface="Wingdings" panose="05000000000000000000" pitchFamily="2" charset="2"/>
              </a:rPr>
              <a:t>11111111  11111111  11</a:t>
            </a:r>
            <a:r>
              <a:rPr lang="en-US" dirty="0">
                <a:solidFill>
                  <a:srgbClr val="92D050"/>
                </a:solidFill>
                <a:latin typeface="Arial" panose="020B0604020202020204" pitchFamily="34" charset="0"/>
                <a:sym typeface="Wingdings" panose="05000000000000000000" pitchFamily="2" charset="2"/>
              </a:rPr>
              <a:t>000000  00000000</a:t>
            </a:r>
            <a:endParaRPr lang="en-US"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76203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5C9A8-6641-461C-8865-F9D0E74B3049}"/>
              </a:ext>
            </a:extLst>
          </p:cNvPr>
          <p:cNvPicPr>
            <a:picLocks noChangeAspect="1"/>
          </p:cNvPicPr>
          <p:nvPr/>
        </p:nvPicPr>
        <p:blipFill>
          <a:blip r:embed="rId2"/>
          <a:stretch>
            <a:fillRect/>
          </a:stretch>
        </p:blipFill>
        <p:spPr>
          <a:xfrm>
            <a:off x="4318782" y="1"/>
            <a:ext cx="7873218" cy="6858000"/>
          </a:xfrm>
          <a:prstGeom prst="rect">
            <a:avLst/>
          </a:prstGeom>
        </p:spPr>
      </p:pic>
      <p:sp>
        <p:nvSpPr>
          <p:cNvPr id="4" name="TextBox 3">
            <a:extLst>
              <a:ext uri="{FF2B5EF4-FFF2-40B4-BE49-F238E27FC236}">
                <a16:creationId xmlns:a16="http://schemas.microsoft.com/office/drawing/2014/main" id="{63C6C0A2-B8C4-4941-B99C-8022EF297F57}"/>
              </a:ext>
            </a:extLst>
          </p:cNvPr>
          <p:cNvSpPr txBox="1"/>
          <p:nvPr/>
        </p:nvSpPr>
        <p:spPr>
          <a:xfrm flipH="1">
            <a:off x="140673" y="446651"/>
            <a:ext cx="4065566" cy="461665"/>
          </a:xfrm>
          <a:prstGeom prst="rect">
            <a:avLst/>
          </a:prstGeom>
          <a:noFill/>
        </p:spPr>
        <p:txBody>
          <a:bodyPr wrap="square" rtlCol="0">
            <a:spAutoFit/>
          </a:bodyPr>
          <a:lstStyle/>
          <a:p>
            <a:r>
              <a:rPr lang="en-US" sz="2400" u="sng" dirty="0"/>
              <a:t>Subnet Mask Calculation</a:t>
            </a:r>
          </a:p>
        </p:txBody>
      </p:sp>
      <p:sp>
        <p:nvSpPr>
          <p:cNvPr id="5" name="TextBox 4">
            <a:extLst>
              <a:ext uri="{FF2B5EF4-FFF2-40B4-BE49-F238E27FC236}">
                <a16:creationId xmlns:a16="http://schemas.microsoft.com/office/drawing/2014/main" id="{6A960FA3-F3C9-4B39-98EA-CC10560B50E6}"/>
              </a:ext>
            </a:extLst>
          </p:cNvPr>
          <p:cNvSpPr txBox="1"/>
          <p:nvPr/>
        </p:nvSpPr>
        <p:spPr>
          <a:xfrm>
            <a:off x="253217" y="1030918"/>
            <a:ext cx="4065566" cy="5309146"/>
          </a:xfrm>
          <a:prstGeom prst="rect">
            <a:avLst/>
          </a:prstGeom>
          <a:noFill/>
        </p:spPr>
        <p:txBody>
          <a:bodyPr wrap="square" rtlCol="0">
            <a:spAutoFit/>
          </a:bodyPr>
          <a:lstStyle/>
          <a:p>
            <a:r>
              <a:rPr lang="en-US" dirty="0"/>
              <a:t>“Add placing values of all 1’s in subnet octet ( octet in which last bit is borrowed ) “</a:t>
            </a:r>
            <a:br>
              <a:rPr lang="en-US" dirty="0"/>
            </a:br>
            <a:br>
              <a:rPr lang="en-US" dirty="0"/>
            </a:br>
            <a:r>
              <a:rPr lang="en-US" sz="1200" dirty="0"/>
              <a:t>Placing Values -&gt; 128   64   32   16   8   4   2   1</a:t>
            </a:r>
          </a:p>
          <a:p>
            <a:r>
              <a:rPr lang="en-US" sz="1200" dirty="0"/>
              <a:t>Bit Number       -&gt;     7     6     5     4   3   2   1   0</a:t>
            </a:r>
            <a:br>
              <a:rPr lang="en-US" dirty="0"/>
            </a:br>
            <a:r>
              <a:rPr lang="en-US" dirty="0"/>
              <a:t>                               </a:t>
            </a:r>
            <a:br>
              <a:rPr lang="en-US" dirty="0"/>
            </a:br>
            <a:r>
              <a:rPr lang="en-US" u="sng" dirty="0"/>
              <a:t>Example</a:t>
            </a:r>
            <a:r>
              <a:rPr lang="en-US" dirty="0"/>
              <a:t> :-</a:t>
            </a:r>
            <a:br>
              <a:rPr lang="en-US" dirty="0"/>
            </a:br>
            <a:br>
              <a:rPr lang="en-US" dirty="0"/>
            </a:br>
            <a:r>
              <a:rPr lang="en-US" dirty="0"/>
              <a:t>Bit Borrowed -&gt; 0</a:t>
            </a:r>
            <a:br>
              <a:rPr lang="en-US" dirty="0"/>
            </a:br>
            <a:r>
              <a:rPr lang="en-US" sz="1100" dirty="0"/>
              <a:t>11111111  00000000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1</a:t>
            </a:r>
            <a:br>
              <a:rPr lang="en-US" sz="1100" dirty="0"/>
            </a:br>
            <a:r>
              <a:rPr lang="en-US" sz="1100" dirty="0"/>
              <a:t>11111111  </a:t>
            </a:r>
            <a:r>
              <a:rPr lang="en-US" sz="1100" dirty="0">
                <a:solidFill>
                  <a:schemeClr val="accent3"/>
                </a:solidFill>
              </a:rPr>
              <a:t>1</a:t>
            </a:r>
            <a:r>
              <a:rPr lang="en-US" sz="1100" dirty="0"/>
              <a:t>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2</a:t>
            </a:r>
            <a:br>
              <a:rPr lang="en-US" sz="1100" dirty="0"/>
            </a:br>
            <a:r>
              <a:rPr lang="en-US" sz="1100" dirty="0"/>
              <a:t>11111111  </a:t>
            </a:r>
            <a:r>
              <a:rPr lang="en-US" sz="1100" dirty="0">
                <a:solidFill>
                  <a:schemeClr val="accent3"/>
                </a:solidFill>
              </a:rPr>
              <a:t>11</a:t>
            </a:r>
            <a:r>
              <a:rPr lang="en-US" sz="1100" dirty="0"/>
              <a:t>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3</a:t>
            </a:r>
            <a:br>
              <a:rPr lang="en-US" sz="1100" dirty="0"/>
            </a:br>
            <a:r>
              <a:rPr lang="en-US" sz="1100" dirty="0"/>
              <a:t>11111111  </a:t>
            </a:r>
            <a:r>
              <a:rPr lang="en-US" sz="1100" dirty="0">
                <a:solidFill>
                  <a:schemeClr val="accent3"/>
                </a:solidFill>
              </a:rPr>
              <a:t>111</a:t>
            </a:r>
            <a:r>
              <a:rPr lang="en-US" sz="1100" dirty="0"/>
              <a:t>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4</a:t>
            </a:r>
            <a:br>
              <a:rPr lang="en-US" sz="1100" dirty="0"/>
            </a:br>
            <a:r>
              <a:rPr lang="en-US" sz="1100" dirty="0"/>
              <a:t>11111111  </a:t>
            </a:r>
            <a:r>
              <a:rPr lang="en-US" sz="1100" dirty="0">
                <a:solidFill>
                  <a:schemeClr val="accent3"/>
                </a:solidFill>
              </a:rPr>
              <a:t>1111</a:t>
            </a:r>
            <a:r>
              <a:rPr lang="en-US" sz="1100" dirty="0"/>
              <a:t>0000</a:t>
            </a:r>
            <a:r>
              <a:rPr lang="en-US" sz="1100" dirty="0">
                <a:solidFill>
                  <a:schemeClr val="accent5">
                    <a:lumMod val="75000"/>
                  </a:schemeClr>
                </a:solidFill>
              </a:rPr>
              <a:t> </a:t>
            </a:r>
            <a:r>
              <a:rPr lang="en-US" sz="1100" dirty="0"/>
              <a:t>00000000 00000000</a:t>
            </a:r>
          </a:p>
        </p:txBody>
      </p:sp>
    </p:spTree>
    <p:extLst>
      <p:ext uri="{BB962C8B-B14F-4D97-AF65-F5344CB8AC3E}">
        <p14:creationId xmlns:p14="http://schemas.microsoft.com/office/powerpoint/2010/main" val="281487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6C386-437A-4FCF-94FA-8B384F84BB1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94641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D6F5-3F52-461C-B0B9-430D345AE50E}"/>
              </a:ext>
            </a:extLst>
          </p:cNvPr>
          <p:cNvSpPr txBox="1"/>
          <p:nvPr/>
        </p:nvSpPr>
        <p:spPr>
          <a:xfrm>
            <a:off x="1137380" y="307907"/>
            <a:ext cx="9990235" cy="523220"/>
          </a:xfrm>
          <a:prstGeom prst="rect">
            <a:avLst/>
          </a:prstGeom>
          <a:noFill/>
        </p:spPr>
        <p:txBody>
          <a:bodyPr wrap="none" rtlCol="0">
            <a:spAutoFit/>
          </a:bodyPr>
          <a:lstStyle/>
          <a:p>
            <a:r>
              <a:rPr lang="en-US" sz="2800" u="sng" dirty="0"/>
              <a:t>Hosts Calculation Using Subnet Mask, Why Subnet Mask?</a:t>
            </a:r>
          </a:p>
        </p:txBody>
      </p:sp>
      <p:sp>
        <p:nvSpPr>
          <p:cNvPr id="3" name="TextBox 2">
            <a:extLst>
              <a:ext uri="{FF2B5EF4-FFF2-40B4-BE49-F238E27FC236}">
                <a16:creationId xmlns:a16="http://schemas.microsoft.com/office/drawing/2014/main" id="{FFD44C00-071D-4B41-977C-6E865F333BA1}"/>
              </a:ext>
            </a:extLst>
          </p:cNvPr>
          <p:cNvSpPr txBox="1"/>
          <p:nvPr/>
        </p:nvSpPr>
        <p:spPr>
          <a:xfrm>
            <a:off x="1137380" y="1605415"/>
            <a:ext cx="10297551" cy="1477328"/>
          </a:xfrm>
          <a:prstGeom prst="rect">
            <a:avLst/>
          </a:prstGeom>
          <a:noFill/>
        </p:spPr>
        <p:txBody>
          <a:bodyPr wrap="square" rtlCol="0">
            <a:spAutoFit/>
          </a:bodyPr>
          <a:lstStyle/>
          <a:p>
            <a:r>
              <a:rPr lang="en-US" dirty="0"/>
              <a:t>Subnet Mask      -&gt;   255.192.0.0/10      -&gt;   </a:t>
            </a:r>
            <a:r>
              <a:rPr lang="en-US" dirty="0">
                <a:solidFill>
                  <a:schemeClr val="accent6"/>
                </a:solidFill>
              </a:rPr>
              <a:t>11111111    11</a:t>
            </a:r>
            <a:r>
              <a:rPr lang="en-US" dirty="0">
                <a:solidFill>
                  <a:srgbClr val="FFC000"/>
                </a:solidFill>
                <a:highlight>
                  <a:srgbClr val="808080"/>
                </a:highlight>
              </a:rPr>
              <a:t>000000</a:t>
            </a:r>
            <a:r>
              <a:rPr lang="en-US" dirty="0">
                <a:solidFill>
                  <a:srgbClr val="FFC000"/>
                </a:solidFill>
              </a:rPr>
              <a:t>    00000000    00000000</a:t>
            </a:r>
            <a:br>
              <a:rPr lang="en-US" dirty="0">
                <a:solidFill>
                  <a:srgbClr val="FFC000"/>
                </a:solidFill>
              </a:rPr>
            </a:br>
            <a:br>
              <a:rPr lang="en-US" dirty="0">
                <a:solidFill>
                  <a:srgbClr val="FFC000"/>
                </a:solidFill>
              </a:rPr>
            </a:br>
            <a:r>
              <a:rPr lang="en-US" dirty="0">
                <a:solidFill>
                  <a:srgbClr val="FFC000"/>
                </a:solidFill>
              </a:rPr>
              <a:t>                                                      </a:t>
            </a:r>
            <a:r>
              <a:rPr lang="en-US" dirty="0">
                <a:solidFill>
                  <a:schemeClr val="accent6"/>
                </a:solidFill>
              </a:rPr>
              <a:t>11</a:t>
            </a:r>
            <a:r>
              <a:rPr lang="en-US" dirty="0">
                <a:solidFill>
                  <a:srgbClr val="FFC000"/>
                </a:solidFill>
              </a:rPr>
              <a:t>000000   -&gt; </a:t>
            </a:r>
            <a:r>
              <a:rPr lang="en-US" dirty="0">
                <a:solidFill>
                  <a:schemeClr val="accent5">
                    <a:lumMod val="60000"/>
                    <a:lumOff val="40000"/>
                  </a:schemeClr>
                </a:solidFill>
              </a:rPr>
              <a:t>[ 128 + 64 = 192 ] </a:t>
            </a:r>
            <a:r>
              <a:rPr lang="en-US" dirty="0">
                <a:solidFill>
                  <a:srgbClr val="FFC000"/>
                </a:solidFill>
              </a:rPr>
              <a:t>, </a:t>
            </a:r>
            <a:r>
              <a:rPr lang="en-US" dirty="0">
                <a:solidFill>
                  <a:schemeClr val="accent4">
                    <a:lumMod val="60000"/>
                    <a:lumOff val="40000"/>
                  </a:schemeClr>
                </a:solidFill>
              </a:rPr>
              <a:t>[ 32 + 16 + 8 + 4 + 2 + 1 = 63 ]</a:t>
            </a:r>
            <a:br>
              <a:rPr lang="en-US" dirty="0">
                <a:solidFill>
                  <a:srgbClr val="FFC000"/>
                </a:solidFill>
              </a:rPr>
            </a:br>
            <a:br>
              <a:rPr lang="en-US" dirty="0">
                <a:solidFill>
                  <a:srgbClr val="FFC000"/>
                </a:solidFill>
              </a:rPr>
            </a:br>
            <a:r>
              <a:rPr lang="en-US" dirty="0"/>
              <a:t>Total Host -&gt; (256-192) * (256) * (256) -&gt;  4,194,304</a:t>
            </a:r>
          </a:p>
        </p:txBody>
      </p:sp>
      <p:sp>
        <p:nvSpPr>
          <p:cNvPr id="4" name="TextBox 3">
            <a:extLst>
              <a:ext uri="{FF2B5EF4-FFF2-40B4-BE49-F238E27FC236}">
                <a16:creationId xmlns:a16="http://schemas.microsoft.com/office/drawing/2014/main" id="{152F1323-F66F-401F-BB2F-E50A02AB6387}"/>
              </a:ext>
            </a:extLst>
          </p:cNvPr>
          <p:cNvSpPr txBox="1"/>
          <p:nvPr/>
        </p:nvSpPr>
        <p:spPr>
          <a:xfrm>
            <a:off x="1137380" y="831127"/>
            <a:ext cx="2528256" cy="646331"/>
          </a:xfrm>
          <a:prstGeom prst="rect">
            <a:avLst/>
          </a:prstGeom>
          <a:noFill/>
        </p:spPr>
        <p:txBody>
          <a:bodyPr wrap="none" rtlCol="0">
            <a:spAutoFit/>
          </a:bodyPr>
          <a:lstStyle/>
          <a:p>
            <a:br>
              <a:rPr lang="en-US" dirty="0"/>
            </a:br>
            <a:r>
              <a:rPr lang="en-US" dirty="0"/>
              <a:t>Bits Borrowed     -&gt;   2</a:t>
            </a:r>
          </a:p>
        </p:txBody>
      </p:sp>
      <p:sp>
        <p:nvSpPr>
          <p:cNvPr id="6" name="TextBox 5">
            <a:extLst>
              <a:ext uri="{FF2B5EF4-FFF2-40B4-BE49-F238E27FC236}">
                <a16:creationId xmlns:a16="http://schemas.microsoft.com/office/drawing/2014/main" id="{9443F6CF-DAFA-4928-9B3A-8D83167A71CE}"/>
              </a:ext>
            </a:extLst>
          </p:cNvPr>
          <p:cNvSpPr txBox="1"/>
          <p:nvPr/>
        </p:nvSpPr>
        <p:spPr>
          <a:xfrm>
            <a:off x="1137380" y="2528745"/>
            <a:ext cx="9598234" cy="4524315"/>
          </a:xfrm>
          <a:prstGeom prst="rect">
            <a:avLst/>
          </a:prstGeom>
          <a:noFill/>
        </p:spPr>
        <p:txBody>
          <a:bodyPr wrap="square" rtlCol="0">
            <a:spAutoFit/>
          </a:bodyPr>
          <a:lstStyle/>
          <a:p>
            <a:pPr algn="l" rtl="0"/>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92D050"/>
                </a:solidFill>
                <a:effectLst/>
                <a:latin typeface="inherit"/>
              </a:rPr>
              <a:t>Network # 1</a:t>
            </a:r>
          </a:p>
          <a:p>
            <a:pPr algn="l" rtl="0"/>
            <a:r>
              <a:rPr lang="en-US" b="0" i="0" dirty="0">
                <a:solidFill>
                  <a:srgbClr val="92D050"/>
                </a:solidFill>
                <a:effectLst/>
                <a:latin typeface="inherit"/>
              </a:rPr>
              <a:t>IP Address -&gt; 192.168.1.3 /17</a:t>
            </a:r>
          </a:p>
          <a:p>
            <a:pPr algn="l" rtl="0"/>
            <a:r>
              <a:rPr lang="en-US" b="0" i="0" dirty="0">
                <a:solidFill>
                  <a:srgbClr val="92D050"/>
                </a:solidFill>
                <a:effectLst/>
                <a:latin typeface="inherit"/>
              </a:rPr>
              <a:t>Subnet Mask -&gt; 255.255.128.0 ( Subnet octet is also included because 1 bit is borrowed and here in the subnet octet we write the sum of all the borrowed bits placing value.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Network # 2</a:t>
            </a:r>
          </a:p>
          <a:p>
            <a:pPr algn="l" rtl="0"/>
            <a:r>
              <a:rPr lang="en-US" b="0" i="0" dirty="0">
                <a:solidFill>
                  <a:srgbClr val="92D050"/>
                </a:solidFill>
                <a:effectLst/>
                <a:latin typeface="inherit"/>
              </a:rPr>
              <a:t>IP Address -&gt; 176.105.1.5 /16</a:t>
            </a:r>
          </a:p>
          <a:p>
            <a:pPr algn="l" rtl="0"/>
            <a:r>
              <a:rPr lang="en-US" b="0" i="0" dirty="0">
                <a:solidFill>
                  <a:srgbClr val="92D050"/>
                </a:solidFill>
                <a:effectLst/>
                <a:latin typeface="inherit"/>
              </a:rPr>
              <a:t>Subnet Mask -&gt; 255.255.0.0 ( Since the CIDR value was 16 therefore, no bit is borrowed that is why the subnet octet is not included in subnet mask calculation.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The subnet mask tells the router how many bits are allocated for the network and how many for the host. The subnet mask provides a means to organize the IP address space into an ordered hierarchy; it splits the IP address into a network portion and a host portion.</a:t>
            </a:r>
          </a:p>
          <a:p>
            <a:pPr algn="l" rtl="0"/>
            <a:endParaRPr lang="en-US" b="0" i="0" dirty="0">
              <a:solidFill>
                <a:srgbClr val="92D050"/>
              </a:solidFill>
              <a:effectLst/>
              <a:latin typeface="inherit"/>
            </a:endParaRPr>
          </a:p>
        </p:txBody>
      </p:sp>
      <p:sp>
        <p:nvSpPr>
          <p:cNvPr id="7" name="TextBox 6">
            <a:extLst>
              <a:ext uri="{FF2B5EF4-FFF2-40B4-BE49-F238E27FC236}">
                <a16:creationId xmlns:a16="http://schemas.microsoft.com/office/drawing/2014/main" id="{287D87B7-005C-47EE-9ED7-8A858DA31597}"/>
              </a:ext>
            </a:extLst>
          </p:cNvPr>
          <p:cNvSpPr txBox="1"/>
          <p:nvPr/>
        </p:nvSpPr>
        <p:spPr>
          <a:xfrm>
            <a:off x="6160633" y="1971658"/>
            <a:ext cx="1800493" cy="276999"/>
          </a:xfrm>
          <a:prstGeom prst="rect">
            <a:avLst/>
          </a:prstGeom>
          <a:noFill/>
        </p:spPr>
        <p:txBody>
          <a:bodyPr wrap="none" rtlCol="0">
            <a:spAutoFit/>
          </a:bodyPr>
          <a:lstStyle/>
          <a:p>
            <a:r>
              <a:rPr lang="en-US" sz="1200" dirty="0">
                <a:solidFill>
                  <a:schemeClr val="tx2">
                    <a:lumMod val="40000"/>
                    <a:lumOff val="60000"/>
                  </a:schemeClr>
                </a:solidFill>
              </a:rPr>
              <a:t>Reserved For Network</a:t>
            </a:r>
          </a:p>
        </p:txBody>
      </p:sp>
      <p:sp>
        <p:nvSpPr>
          <p:cNvPr id="9" name="TextBox 8">
            <a:extLst>
              <a:ext uri="{FF2B5EF4-FFF2-40B4-BE49-F238E27FC236}">
                <a16:creationId xmlns:a16="http://schemas.microsoft.com/office/drawing/2014/main" id="{A4AA7581-AEBC-4EFD-B7E0-63C57B942537}"/>
              </a:ext>
            </a:extLst>
          </p:cNvPr>
          <p:cNvSpPr txBox="1"/>
          <p:nvPr/>
        </p:nvSpPr>
        <p:spPr>
          <a:xfrm>
            <a:off x="8953177" y="1970351"/>
            <a:ext cx="1560042" cy="276999"/>
          </a:xfrm>
          <a:prstGeom prst="rect">
            <a:avLst/>
          </a:prstGeom>
          <a:noFill/>
        </p:spPr>
        <p:txBody>
          <a:bodyPr wrap="none" rtlCol="0">
            <a:spAutoFit/>
          </a:bodyPr>
          <a:lstStyle/>
          <a:p>
            <a:r>
              <a:rPr lang="en-US" sz="1200" dirty="0">
                <a:solidFill>
                  <a:schemeClr val="tx2">
                    <a:lumMod val="40000"/>
                    <a:lumOff val="60000"/>
                  </a:schemeClr>
                </a:solidFill>
              </a:rPr>
              <a:t>Reserved For Hosts</a:t>
            </a:r>
          </a:p>
        </p:txBody>
      </p:sp>
    </p:spTree>
    <p:extLst>
      <p:ext uri="{BB962C8B-B14F-4D97-AF65-F5344CB8AC3E}">
        <p14:creationId xmlns:p14="http://schemas.microsoft.com/office/powerpoint/2010/main" val="157968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1291D-B493-4471-B724-1149AD700298}"/>
              </a:ext>
            </a:extLst>
          </p:cNvPr>
          <p:cNvSpPr txBox="1"/>
          <p:nvPr/>
        </p:nvSpPr>
        <p:spPr>
          <a:xfrm>
            <a:off x="1223891" y="841108"/>
            <a:ext cx="7213834" cy="646331"/>
          </a:xfrm>
          <a:prstGeom prst="rect">
            <a:avLst/>
          </a:prstGeom>
          <a:noFill/>
        </p:spPr>
        <p:txBody>
          <a:bodyPr wrap="none" rtlCol="0">
            <a:spAutoFit/>
          </a:bodyPr>
          <a:lstStyle/>
          <a:p>
            <a:r>
              <a:rPr lang="en-US" sz="3600" u="sng" dirty="0"/>
              <a:t>Subnets, Subnet Identification</a:t>
            </a:r>
            <a:r>
              <a:rPr lang="en-US" sz="3600" dirty="0"/>
              <a:t> ?</a:t>
            </a:r>
          </a:p>
        </p:txBody>
      </p:sp>
      <p:sp>
        <p:nvSpPr>
          <p:cNvPr id="3" name="TextBox 2">
            <a:extLst>
              <a:ext uri="{FF2B5EF4-FFF2-40B4-BE49-F238E27FC236}">
                <a16:creationId xmlns:a16="http://schemas.microsoft.com/office/drawing/2014/main" id="{EB345A07-6831-4ABB-A0F3-F9BB6ECB899D}"/>
              </a:ext>
            </a:extLst>
          </p:cNvPr>
          <p:cNvSpPr txBox="1"/>
          <p:nvPr/>
        </p:nvSpPr>
        <p:spPr>
          <a:xfrm>
            <a:off x="1223891" y="1487439"/>
            <a:ext cx="8848578" cy="5078313"/>
          </a:xfrm>
          <a:prstGeom prst="rect">
            <a:avLst/>
          </a:prstGeom>
          <a:noFill/>
        </p:spPr>
        <p:txBody>
          <a:bodyPr wrap="square" rtlCol="0">
            <a:spAutoFit/>
          </a:bodyPr>
          <a:lstStyle/>
          <a:p>
            <a:r>
              <a:rPr lang="en-US" b="0" i="0" dirty="0">
                <a:solidFill>
                  <a:srgbClr val="92D050"/>
                </a:solidFill>
                <a:effectLst/>
                <a:latin typeface="Helvetica" panose="020B0604020202020204" pitchFamily="34" charset="0"/>
              </a:rPr>
              <a:t>A subnet, or subnetwork, is a segmented piece of a larger network. More specifically, subnets are a logical partition of an IP network into multiple, smaller network segments. The Internet Protocol (IP) is the method for sending data from one computer to another over the internet. Each computer, or host, on the internet, has at least one IP address as a unique identifier.</a:t>
            </a:r>
            <a:r>
              <a:rPr lang="en-US" b="0" i="0" dirty="0">
                <a:solidFill>
                  <a:srgbClr val="1D2129"/>
                </a:solidFill>
                <a:effectLst/>
                <a:latin typeface="Helvetica" panose="020B0604020202020204" pitchFamily="34" charset="0"/>
              </a:rPr>
              <a:t> </a:t>
            </a:r>
            <a:r>
              <a:rPr lang="en-US" b="0" i="0" dirty="0">
                <a:solidFill>
                  <a:srgbClr val="92D050"/>
                </a:solidFill>
                <a:effectLst/>
                <a:latin typeface="Helvetica" panose="020B0604020202020204" pitchFamily="34" charset="0"/>
              </a:rPr>
              <a:t>Organizations will use a subnet to subdivide large networks into smaller, more efficient subnetworks. One goal of a subnet is to split a large network into a grouping of smaller, interconnected networks to help minimize traffic. This way, traffic doesn't have to flow through unnecessary routs, increasing network speeds with multiple paths.</a:t>
            </a:r>
            <a:r>
              <a:rPr lang="en-US" b="0" i="0" dirty="0">
                <a:solidFill>
                  <a:srgbClr val="92D050"/>
                </a:solidFill>
                <a:effectLst/>
                <a:latin typeface="arial" panose="020B0604020202020204" pitchFamily="34" charset="0"/>
              </a:rPr>
              <a:t> The </a:t>
            </a:r>
            <a:r>
              <a:rPr lang="en-US" b="1" i="0" dirty="0">
                <a:solidFill>
                  <a:srgbClr val="92D050"/>
                </a:solidFill>
                <a:effectLst/>
                <a:latin typeface="arial" panose="020B0604020202020204" pitchFamily="34" charset="0"/>
              </a:rPr>
              <a:t>Subnet ID</a:t>
            </a:r>
            <a:r>
              <a:rPr lang="en-US" b="0" i="0" dirty="0">
                <a:solidFill>
                  <a:srgbClr val="92D050"/>
                </a:solidFill>
                <a:effectLst/>
                <a:latin typeface="arial" panose="020B0604020202020204" pitchFamily="34" charset="0"/>
              </a:rPr>
              <a:t> is also used by the routers to determine the best route between the subnetworks.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FFFF00"/>
                </a:solidFill>
                <a:effectLst/>
                <a:latin typeface="Helvetica" panose="020B0604020202020204" pitchFamily="34" charset="0"/>
              </a:rPr>
              <a:t>Subnets are identified on the bases of the first subnet IP address. For subnets, there are two hosts reserved for the IP addresses needed for the network identity itself (the first IP) and the broadcast address (the last IP). The first IP address of the subnet acts as a subnetwork network ID that helps the router to differentiate two or more subnets.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endParaRPr lang="en-US" dirty="0">
              <a:solidFill>
                <a:srgbClr val="92D050"/>
              </a:solidFill>
            </a:endParaRPr>
          </a:p>
        </p:txBody>
      </p:sp>
    </p:spTree>
    <p:extLst>
      <p:ext uri="{BB962C8B-B14F-4D97-AF65-F5344CB8AC3E}">
        <p14:creationId xmlns:p14="http://schemas.microsoft.com/office/powerpoint/2010/main" val="238128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F1A46-F182-4CAB-94D8-B7EABA626CA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2A1F673-8154-403E-BC1A-B6AA0EE464EA}"/>
              </a:ext>
            </a:extLst>
          </p:cNvPr>
          <p:cNvSpPr txBox="1"/>
          <p:nvPr/>
        </p:nvSpPr>
        <p:spPr>
          <a:xfrm>
            <a:off x="4009531" y="0"/>
            <a:ext cx="4352474" cy="646331"/>
          </a:xfrm>
          <a:prstGeom prst="rect">
            <a:avLst/>
          </a:prstGeom>
          <a:noFill/>
        </p:spPr>
        <p:txBody>
          <a:bodyPr wrap="none" rtlCol="0">
            <a:spAutoFit/>
          </a:bodyPr>
          <a:lstStyle/>
          <a:p>
            <a:r>
              <a:rPr lang="en-US" sz="3600" u="sng" dirty="0">
                <a:solidFill>
                  <a:schemeClr val="bg1"/>
                </a:solidFill>
              </a:rPr>
              <a:t>Routers &amp; Switches</a:t>
            </a:r>
          </a:p>
        </p:txBody>
      </p:sp>
      <p:sp>
        <p:nvSpPr>
          <p:cNvPr id="5" name="TextBox 4">
            <a:extLst>
              <a:ext uri="{FF2B5EF4-FFF2-40B4-BE49-F238E27FC236}">
                <a16:creationId xmlns:a16="http://schemas.microsoft.com/office/drawing/2014/main" id="{EEFAC277-7566-4F33-92EB-B748A7FBEBD6}"/>
              </a:ext>
            </a:extLst>
          </p:cNvPr>
          <p:cNvSpPr txBox="1"/>
          <p:nvPr/>
        </p:nvSpPr>
        <p:spPr>
          <a:xfrm>
            <a:off x="3001449" y="1572010"/>
            <a:ext cx="1317990" cy="369332"/>
          </a:xfrm>
          <a:prstGeom prst="rect">
            <a:avLst/>
          </a:prstGeom>
          <a:noFill/>
        </p:spPr>
        <p:txBody>
          <a:bodyPr wrap="none" rtlCol="0">
            <a:spAutoFit/>
          </a:bodyPr>
          <a:lstStyle/>
          <a:p>
            <a:r>
              <a:rPr lang="en-US" dirty="0">
                <a:solidFill>
                  <a:schemeClr val="bg1"/>
                </a:solidFill>
              </a:rPr>
              <a:t>Network X</a:t>
            </a:r>
          </a:p>
        </p:txBody>
      </p:sp>
      <p:sp>
        <p:nvSpPr>
          <p:cNvPr id="7" name="TextBox 6">
            <a:extLst>
              <a:ext uri="{FF2B5EF4-FFF2-40B4-BE49-F238E27FC236}">
                <a16:creationId xmlns:a16="http://schemas.microsoft.com/office/drawing/2014/main" id="{B9485A10-7A8D-4947-AA5C-7494B616B7AC}"/>
              </a:ext>
            </a:extLst>
          </p:cNvPr>
          <p:cNvSpPr txBox="1"/>
          <p:nvPr/>
        </p:nvSpPr>
        <p:spPr>
          <a:xfrm>
            <a:off x="1688269" y="3742006"/>
            <a:ext cx="1313180" cy="369332"/>
          </a:xfrm>
          <a:prstGeom prst="rect">
            <a:avLst/>
          </a:prstGeom>
          <a:noFill/>
        </p:spPr>
        <p:txBody>
          <a:bodyPr wrap="none" rtlCol="0">
            <a:spAutoFit/>
          </a:bodyPr>
          <a:lstStyle/>
          <a:p>
            <a:r>
              <a:rPr lang="en-US" dirty="0">
                <a:solidFill>
                  <a:schemeClr val="bg1"/>
                </a:solidFill>
              </a:rPr>
              <a:t>Network Y</a:t>
            </a:r>
          </a:p>
        </p:txBody>
      </p:sp>
      <p:sp>
        <p:nvSpPr>
          <p:cNvPr id="9" name="TextBox 8">
            <a:extLst>
              <a:ext uri="{FF2B5EF4-FFF2-40B4-BE49-F238E27FC236}">
                <a16:creationId xmlns:a16="http://schemas.microsoft.com/office/drawing/2014/main" id="{EDAA315A-B065-4511-858F-B777A1EBF84C}"/>
              </a:ext>
            </a:extLst>
          </p:cNvPr>
          <p:cNvSpPr txBox="1"/>
          <p:nvPr/>
        </p:nvSpPr>
        <p:spPr>
          <a:xfrm>
            <a:off x="6185768" y="4585509"/>
            <a:ext cx="1287532" cy="369332"/>
          </a:xfrm>
          <a:prstGeom prst="rect">
            <a:avLst/>
          </a:prstGeom>
          <a:noFill/>
        </p:spPr>
        <p:txBody>
          <a:bodyPr wrap="none" rtlCol="0">
            <a:spAutoFit/>
          </a:bodyPr>
          <a:lstStyle/>
          <a:p>
            <a:r>
              <a:rPr lang="en-US" dirty="0">
                <a:solidFill>
                  <a:schemeClr val="bg1"/>
                </a:solidFill>
              </a:rPr>
              <a:t>Network Z</a:t>
            </a:r>
          </a:p>
        </p:txBody>
      </p:sp>
      <p:sp>
        <p:nvSpPr>
          <p:cNvPr id="10" name="TextBox 9">
            <a:extLst>
              <a:ext uri="{FF2B5EF4-FFF2-40B4-BE49-F238E27FC236}">
                <a16:creationId xmlns:a16="http://schemas.microsoft.com/office/drawing/2014/main" id="{E172A4FB-42B4-4246-8CA5-397D5EEB708D}"/>
              </a:ext>
            </a:extLst>
          </p:cNvPr>
          <p:cNvSpPr txBox="1"/>
          <p:nvPr/>
        </p:nvSpPr>
        <p:spPr>
          <a:xfrm>
            <a:off x="6185768" y="4328721"/>
            <a:ext cx="1146468" cy="369332"/>
          </a:xfrm>
          <a:prstGeom prst="rect">
            <a:avLst/>
          </a:prstGeom>
          <a:noFill/>
        </p:spPr>
        <p:txBody>
          <a:bodyPr wrap="none" rtlCol="0">
            <a:spAutoFit/>
          </a:bodyPr>
          <a:lstStyle/>
          <a:p>
            <a:r>
              <a:rPr lang="en-US" dirty="0">
                <a:solidFill>
                  <a:schemeClr val="bg1"/>
                </a:solidFill>
              </a:rPr>
              <a:t>16.24.1.5</a:t>
            </a:r>
          </a:p>
        </p:txBody>
      </p:sp>
      <p:sp>
        <p:nvSpPr>
          <p:cNvPr id="12" name="TextBox 11">
            <a:extLst>
              <a:ext uri="{FF2B5EF4-FFF2-40B4-BE49-F238E27FC236}">
                <a16:creationId xmlns:a16="http://schemas.microsoft.com/office/drawing/2014/main" id="{52BB0530-83DB-499A-80CE-4E57046E19CB}"/>
              </a:ext>
            </a:extLst>
          </p:cNvPr>
          <p:cNvSpPr txBox="1"/>
          <p:nvPr/>
        </p:nvSpPr>
        <p:spPr>
          <a:xfrm>
            <a:off x="1688269" y="3502854"/>
            <a:ext cx="1274708" cy="369332"/>
          </a:xfrm>
          <a:prstGeom prst="rect">
            <a:avLst/>
          </a:prstGeom>
          <a:noFill/>
        </p:spPr>
        <p:txBody>
          <a:bodyPr wrap="none" rtlCol="0">
            <a:spAutoFit/>
          </a:bodyPr>
          <a:lstStyle/>
          <a:p>
            <a:r>
              <a:rPr lang="en-US" dirty="0">
                <a:solidFill>
                  <a:schemeClr val="bg1"/>
                </a:solidFill>
              </a:rPr>
              <a:t>132.14.2.7</a:t>
            </a:r>
          </a:p>
        </p:txBody>
      </p:sp>
      <p:sp>
        <p:nvSpPr>
          <p:cNvPr id="14" name="TextBox 13">
            <a:extLst>
              <a:ext uri="{FF2B5EF4-FFF2-40B4-BE49-F238E27FC236}">
                <a16:creationId xmlns:a16="http://schemas.microsoft.com/office/drawing/2014/main" id="{D8362CF7-F498-4EAD-949F-27848FD04F48}"/>
              </a:ext>
            </a:extLst>
          </p:cNvPr>
          <p:cNvSpPr txBox="1"/>
          <p:nvPr/>
        </p:nvSpPr>
        <p:spPr>
          <a:xfrm>
            <a:off x="3044731" y="1834942"/>
            <a:ext cx="1274708" cy="369332"/>
          </a:xfrm>
          <a:prstGeom prst="rect">
            <a:avLst/>
          </a:prstGeom>
          <a:noFill/>
        </p:spPr>
        <p:txBody>
          <a:bodyPr wrap="none" rtlCol="0">
            <a:spAutoFit/>
          </a:bodyPr>
          <a:lstStyle/>
          <a:p>
            <a:r>
              <a:rPr lang="en-US" dirty="0">
                <a:solidFill>
                  <a:schemeClr val="bg1"/>
                </a:solidFill>
              </a:rPr>
              <a:t>176.54.2.5</a:t>
            </a:r>
          </a:p>
        </p:txBody>
      </p:sp>
    </p:spTree>
    <p:extLst>
      <p:ext uri="{BB962C8B-B14F-4D97-AF65-F5344CB8AC3E}">
        <p14:creationId xmlns:p14="http://schemas.microsoft.com/office/powerpoint/2010/main" val="1750424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E0522-4300-4AB7-8B7D-171E41D036CD}"/>
              </a:ext>
            </a:extLst>
          </p:cNvPr>
          <p:cNvSpPr txBox="1"/>
          <p:nvPr/>
        </p:nvSpPr>
        <p:spPr>
          <a:xfrm>
            <a:off x="2491487" y="699415"/>
            <a:ext cx="7209025" cy="646331"/>
          </a:xfrm>
          <a:prstGeom prst="rect">
            <a:avLst/>
          </a:prstGeom>
          <a:noFill/>
        </p:spPr>
        <p:txBody>
          <a:bodyPr wrap="none" rtlCol="0">
            <a:spAutoFit/>
          </a:bodyPr>
          <a:lstStyle/>
          <a:p>
            <a:r>
              <a:rPr lang="en-US" sz="3600" u="sng" dirty="0"/>
              <a:t>Routers &amp; Switches</a:t>
            </a:r>
            <a:r>
              <a:rPr lang="en-US" sz="3600" dirty="0"/>
              <a:t> (Continued)</a:t>
            </a:r>
          </a:p>
        </p:txBody>
      </p:sp>
      <p:sp>
        <p:nvSpPr>
          <p:cNvPr id="3" name="TextBox 2">
            <a:extLst>
              <a:ext uri="{FF2B5EF4-FFF2-40B4-BE49-F238E27FC236}">
                <a16:creationId xmlns:a16="http://schemas.microsoft.com/office/drawing/2014/main" id="{590628BB-D9F8-4101-B99E-8763F92B562C}"/>
              </a:ext>
            </a:extLst>
          </p:cNvPr>
          <p:cNvSpPr txBox="1"/>
          <p:nvPr/>
        </p:nvSpPr>
        <p:spPr>
          <a:xfrm>
            <a:off x="1022030" y="3955369"/>
            <a:ext cx="6497291" cy="400110"/>
          </a:xfrm>
          <a:prstGeom prst="rect">
            <a:avLst/>
          </a:prstGeom>
          <a:noFill/>
        </p:spPr>
        <p:txBody>
          <a:bodyPr wrap="none" rtlCol="0">
            <a:spAutoFit/>
          </a:bodyPr>
          <a:lstStyle/>
          <a:p>
            <a:r>
              <a:rPr lang="en-US" sz="2000" u="sng" dirty="0"/>
              <a:t>Example Of How A Router Calculates Network Id</a:t>
            </a:r>
            <a:r>
              <a:rPr lang="en-US" sz="2000" dirty="0"/>
              <a:t> </a:t>
            </a:r>
            <a:r>
              <a:rPr lang="en-US" sz="2000" u="sng" dirty="0"/>
              <a:t>?</a:t>
            </a:r>
            <a:r>
              <a:rPr lang="en-US" sz="2000" dirty="0"/>
              <a:t> </a:t>
            </a:r>
          </a:p>
        </p:txBody>
      </p:sp>
      <p:sp>
        <p:nvSpPr>
          <p:cNvPr id="4" name="TextBox 3">
            <a:extLst>
              <a:ext uri="{FF2B5EF4-FFF2-40B4-BE49-F238E27FC236}">
                <a16:creationId xmlns:a16="http://schemas.microsoft.com/office/drawing/2014/main" id="{2959EC7C-CE2C-4578-8AC4-B9A935824FF1}"/>
              </a:ext>
            </a:extLst>
          </p:cNvPr>
          <p:cNvSpPr txBox="1"/>
          <p:nvPr/>
        </p:nvSpPr>
        <p:spPr>
          <a:xfrm>
            <a:off x="1022030" y="5690460"/>
            <a:ext cx="4859022" cy="646331"/>
          </a:xfrm>
          <a:prstGeom prst="rect">
            <a:avLst/>
          </a:prstGeom>
          <a:noFill/>
        </p:spPr>
        <p:txBody>
          <a:bodyPr wrap="none" rtlCol="0">
            <a:spAutoFit/>
          </a:bodyPr>
          <a:lstStyle/>
          <a:p>
            <a:r>
              <a:rPr lang="en-US" dirty="0">
                <a:solidFill>
                  <a:srgbClr val="92D050"/>
                </a:solidFill>
              </a:rPr>
              <a:t>Address Space  -&gt;   176.168.1.10   (Class B)</a:t>
            </a:r>
            <a:br>
              <a:rPr lang="en-US" dirty="0">
                <a:solidFill>
                  <a:srgbClr val="92D050"/>
                </a:solidFill>
              </a:rPr>
            </a:br>
            <a:endParaRPr lang="en-US" dirty="0">
              <a:solidFill>
                <a:srgbClr val="92D050"/>
              </a:solidFill>
            </a:endParaRPr>
          </a:p>
        </p:txBody>
      </p:sp>
      <p:sp>
        <p:nvSpPr>
          <p:cNvPr id="5" name="TextBox 4">
            <a:extLst>
              <a:ext uri="{FF2B5EF4-FFF2-40B4-BE49-F238E27FC236}">
                <a16:creationId xmlns:a16="http://schemas.microsoft.com/office/drawing/2014/main" id="{84FC9658-349D-4C5D-8F42-81BC063C754D}"/>
              </a:ext>
            </a:extLst>
          </p:cNvPr>
          <p:cNvSpPr txBox="1"/>
          <p:nvPr/>
        </p:nvSpPr>
        <p:spPr>
          <a:xfrm>
            <a:off x="1022030" y="6013626"/>
            <a:ext cx="6035627" cy="369332"/>
          </a:xfrm>
          <a:prstGeom prst="rect">
            <a:avLst/>
          </a:prstGeom>
          <a:noFill/>
        </p:spPr>
        <p:txBody>
          <a:bodyPr wrap="none" rtlCol="0">
            <a:spAutoFit/>
          </a:bodyPr>
          <a:lstStyle/>
          <a:p>
            <a:r>
              <a:rPr lang="en-US" dirty="0">
                <a:solidFill>
                  <a:srgbClr val="92D050"/>
                </a:solidFill>
              </a:rPr>
              <a:t>Network Id         -&gt;   176.168.0.0      ( Host Octets -&gt; 0 )</a:t>
            </a:r>
          </a:p>
        </p:txBody>
      </p:sp>
      <p:sp>
        <p:nvSpPr>
          <p:cNvPr id="14" name="TextBox 13">
            <a:extLst>
              <a:ext uri="{FF2B5EF4-FFF2-40B4-BE49-F238E27FC236}">
                <a16:creationId xmlns:a16="http://schemas.microsoft.com/office/drawing/2014/main" id="{43B7BE20-5A1F-4DDE-8094-E2D9D0670B80}"/>
              </a:ext>
            </a:extLst>
          </p:cNvPr>
          <p:cNvSpPr txBox="1"/>
          <p:nvPr/>
        </p:nvSpPr>
        <p:spPr>
          <a:xfrm>
            <a:off x="1022030" y="3065286"/>
            <a:ext cx="8468749" cy="923330"/>
          </a:xfrm>
          <a:prstGeom prst="rect">
            <a:avLst/>
          </a:prstGeom>
          <a:noFill/>
        </p:spPr>
        <p:txBody>
          <a:bodyPr wrap="square" rtlCol="0">
            <a:spAutoFit/>
          </a:bodyPr>
          <a:lstStyle/>
          <a:p>
            <a:r>
              <a:rPr lang="en-US" dirty="0">
                <a:solidFill>
                  <a:srgbClr val="92D050"/>
                </a:solidFill>
              </a:rPr>
              <a:t>If The Connection Is Within The Same Network    </a:t>
            </a:r>
            <a:r>
              <a:rPr lang="en-US" dirty="0"/>
              <a:t>-&gt;     </a:t>
            </a:r>
            <a:r>
              <a:rPr lang="en-US" dirty="0">
                <a:solidFill>
                  <a:schemeClr val="accent6">
                    <a:lumMod val="75000"/>
                  </a:schemeClr>
                </a:solidFill>
              </a:rPr>
              <a:t>Switches</a:t>
            </a:r>
            <a:br>
              <a:rPr lang="en-US" dirty="0">
                <a:solidFill>
                  <a:schemeClr val="accent6">
                    <a:lumMod val="75000"/>
                  </a:schemeClr>
                </a:solidFill>
              </a:rPr>
            </a:br>
            <a:r>
              <a:rPr lang="en-US" dirty="0">
                <a:solidFill>
                  <a:srgbClr val="92D050"/>
                </a:solidFill>
              </a:rPr>
              <a:t>If The Connection Is Between Two Or More Networks   </a:t>
            </a:r>
            <a:r>
              <a:rPr lang="en-US" dirty="0"/>
              <a:t>-&gt;</a:t>
            </a:r>
            <a:r>
              <a:rPr lang="en-US" dirty="0">
                <a:solidFill>
                  <a:schemeClr val="accent6">
                    <a:lumMod val="75000"/>
                  </a:schemeClr>
                </a:solidFill>
              </a:rPr>
              <a:t> Routers</a:t>
            </a:r>
          </a:p>
          <a:p>
            <a:endParaRPr lang="en-US" dirty="0"/>
          </a:p>
        </p:txBody>
      </p:sp>
      <p:sp>
        <p:nvSpPr>
          <p:cNvPr id="17" name="TextBox 16">
            <a:extLst>
              <a:ext uri="{FF2B5EF4-FFF2-40B4-BE49-F238E27FC236}">
                <a16:creationId xmlns:a16="http://schemas.microsoft.com/office/drawing/2014/main" id="{DE067494-0429-4603-B9F2-F46C16694D7F}"/>
              </a:ext>
            </a:extLst>
          </p:cNvPr>
          <p:cNvSpPr txBox="1"/>
          <p:nvPr/>
        </p:nvSpPr>
        <p:spPr>
          <a:xfrm>
            <a:off x="1022030" y="4467048"/>
            <a:ext cx="7876677" cy="923330"/>
          </a:xfrm>
          <a:prstGeom prst="rect">
            <a:avLst/>
          </a:prstGeom>
          <a:noFill/>
        </p:spPr>
        <p:txBody>
          <a:bodyPr wrap="square" rtlCol="0">
            <a:spAutoFit/>
          </a:bodyPr>
          <a:lstStyle/>
          <a:p>
            <a:r>
              <a:rPr lang="en-US" dirty="0">
                <a:solidFill>
                  <a:srgbClr val="92D050"/>
                </a:solidFill>
              </a:rPr>
              <a:t>The router checks the IPs of the sender and the receiver and then sends the request of the sender to the receiver by viewing the network id of the receiver with a private path.</a:t>
            </a:r>
          </a:p>
        </p:txBody>
      </p:sp>
      <p:sp>
        <p:nvSpPr>
          <p:cNvPr id="20" name="TextBox 19">
            <a:extLst>
              <a:ext uri="{FF2B5EF4-FFF2-40B4-BE49-F238E27FC236}">
                <a16:creationId xmlns:a16="http://schemas.microsoft.com/office/drawing/2014/main" id="{44DA3C90-B331-4131-829A-E5BCE1F06BDE}"/>
              </a:ext>
            </a:extLst>
          </p:cNvPr>
          <p:cNvSpPr txBox="1"/>
          <p:nvPr/>
        </p:nvSpPr>
        <p:spPr>
          <a:xfrm>
            <a:off x="1022030" y="1790788"/>
            <a:ext cx="9317724" cy="1200329"/>
          </a:xfrm>
          <a:prstGeom prst="rect">
            <a:avLst/>
          </a:prstGeom>
          <a:noFill/>
        </p:spPr>
        <p:txBody>
          <a:bodyPr wrap="square" rtlCol="0">
            <a:spAutoFit/>
          </a:bodyPr>
          <a:lstStyle/>
          <a:p>
            <a:r>
              <a:rPr lang="en-US" i="0" dirty="0">
                <a:solidFill>
                  <a:srgbClr val="92D050"/>
                </a:solidFill>
                <a:effectLst/>
                <a:latin typeface="arial" panose="020B0604020202020204" pitchFamily="34" charset="0"/>
              </a:rPr>
              <a:t>The most basic explanation is that a switch is designed to connect computers within a network, while a router is designed to connect multiple networks together. Even though routers and switches are different, they can be used interchangeably. </a:t>
            </a:r>
            <a:br>
              <a:rPr lang="en-US" i="0" dirty="0">
                <a:solidFill>
                  <a:srgbClr val="92D050"/>
                </a:solidFill>
                <a:effectLst/>
                <a:latin typeface="arial" panose="020B0604020202020204" pitchFamily="34" charset="0"/>
              </a:rPr>
            </a:br>
            <a:r>
              <a:rPr lang="en-US" i="0" dirty="0">
                <a:solidFill>
                  <a:srgbClr val="92D050"/>
                </a:solidFill>
                <a:effectLst/>
                <a:latin typeface="arial" panose="020B0604020202020204" pitchFamily="34" charset="0"/>
              </a:rPr>
              <a:t>For example, a router typically has several LAN ports and a single WAN port</a:t>
            </a:r>
            <a:r>
              <a:rPr lang="en-US" b="0" i="0" dirty="0">
                <a:solidFill>
                  <a:srgbClr val="92D050"/>
                </a:solidFill>
                <a:effectLst/>
                <a:latin typeface="arial" panose="020B0604020202020204" pitchFamily="34" charset="0"/>
              </a:rPr>
              <a:t>.</a:t>
            </a:r>
            <a:endParaRPr lang="en-US" dirty="0">
              <a:solidFill>
                <a:srgbClr val="92D050"/>
              </a:solidFill>
            </a:endParaRPr>
          </a:p>
        </p:txBody>
      </p:sp>
    </p:spTree>
    <p:extLst>
      <p:ext uri="{BB962C8B-B14F-4D97-AF65-F5344CB8AC3E}">
        <p14:creationId xmlns:p14="http://schemas.microsoft.com/office/powerpoint/2010/main" val="333649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D963F-DCFA-4A72-B28E-641153711FB4}"/>
              </a:ext>
            </a:extLst>
          </p:cNvPr>
          <p:cNvPicPr>
            <a:picLocks noChangeAspect="1"/>
          </p:cNvPicPr>
          <p:nvPr/>
        </p:nvPicPr>
        <p:blipFill>
          <a:blip r:embed="rId2"/>
          <a:stretch>
            <a:fillRect/>
          </a:stretch>
        </p:blipFill>
        <p:spPr>
          <a:xfrm>
            <a:off x="0" y="0"/>
            <a:ext cx="12192000" cy="6857999"/>
          </a:xfrm>
          <a:prstGeom prst="rect">
            <a:avLst/>
          </a:prstGeom>
        </p:spPr>
      </p:pic>
      <p:pic>
        <p:nvPicPr>
          <p:cNvPr id="4" name="Content Placeholder 4" descr="An Azure Networking logo">
            <a:extLst>
              <a:ext uri="{FF2B5EF4-FFF2-40B4-BE49-F238E27FC236}">
                <a16:creationId xmlns:a16="http://schemas.microsoft.com/office/drawing/2014/main" id="{53AD1D39-E0FF-412A-90E5-5EFC86B2959F}"/>
              </a:ext>
            </a:extLst>
          </p:cNvPr>
          <p:cNvPicPr>
            <a:picLocks noChangeAspect="1"/>
          </p:cNvPicPr>
          <p:nvPr/>
        </p:nvPicPr>
        <p:blipFill>
          <a:blip r:embed="rId3"/>
          <a:stretch>
            <a:fillRect/>
          </a:stretch>
        </p:blipFill>
        <p:spPr>
          <a:xfrm>
            <a:off x="5668443" y="2743200"/>
            <a:ext cx="1534215" cy="798341"/>
          </a:xfrm>
          <a:prstGeom prst="rect">
            <a:avLst/>
          </a:prstGeom>
        </p:spPr>
      </p:pic>
    </p:spTree>
    <p:extLst>
      <p:ext uri="{BB962C8B-B14F-4D97-AF65-F5344CB8AC3E}">
        <p14:creationId xmlns:p14="http://schemas.microsoft.com/office/powerpoint/2010/main" val="1247071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73FE8-953A-42E9-B67A-629DA58F147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48548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1F8B6-5D01-475E-99C0-6009BE67BE59}"/>
              </a:ext>
            </a:extLst>
          </p:cNvPr>
          <p:cNvSpPr txBox="1"/>
          <p:nvPr/>
        </p:nvSpPr>
        <p:spPr>
          <a:xfrm>
            <a:off x="3762357" y="267597"/>
            <a:ext cx="4667286" cy="584775"/>
          </a:xfrm>
          <a:prstGeom prst="rect">
            <a:avLst/>
          </a:prstGeom>
          <a:noFill/>
        </p:spPr>
        <p:txBody>
          <a:bodyPr wrap="square" rtlCol="0">
            <a:spAutoFit/>
          </a:bodyPr>
          <a:lstStyle/>
          <a:p>
            <a:r>
              <a:rPr lang="en-US" sz="3200" u="sng" dirty="0"/>
              <a:t>Subnet Identification</a:t>
            </a:r>
            <a:r>
              <a:rPr lang="en-US" sz="3200" dirty="0"/>
              <a:t> ?</a:t>
            </a:r>
          </a:p>
        </p:txBody>
      </p:sp>
      <p:sp>
        <p:nvSpPr>
          <p:cNvPr id="4" name="TextBox 3">
            <a:extLst>
              <a:ext uri="{FF2B5EF4-FFF2-40B4-BE49-F238E27FC236}">
                <a16:creationId xmlns:a16="http://schemas.microsoft.com/office/drawing/2014/main" id="{65867874-0B1D-4F22-BA3C-A5D4E0226C68}"/>
              </a:ext>
            </a:extLst>
          </p:cNvPr>
          <p:cNvSpPr txBox="1"/>
          <p:nvPr/>
        </p:nvSpPr>
        <p:spPr>
          <a:xfrm>
            <a:off x="989426" y="1266091"/>
            <a:ext cx="11052519" cy="2215991"/>
          </a:xfrm>
          <a:prstGeom prst="rect">
            <a:avLst/>
          </a:prstGeom>
          <a:noFill/>
        </p:spPr>
        <p:txBody>
          <a:bodyPr wrap="square" rtlCol="0">
            <a:spAutoFit/>
          </a:bodyPr>
          <a:lstStyle/>
          <a:p>
            <a:r>
              <a:rPr lang="en-US" sz="1400" dirty="0">
                <a:solidFill>
                  <a:schemeClr val="accent6">
                    <a:lumMod val="40000"/>
                    <a:lumOff val="60000"/>
                  </a:schemeClr>
                </a:solidFill>
              </a:rPr>
              <a:t>CIDR    </a:t>
            </a:r>
            <a:r>
              <a:rPr lang="en-US" sz="1400" dirty="0">
                <a:solidFill>
                  <a:schemeClr val="accent6">
                    <a:lumMod val="40000"/>
                    <a:lumOff val="60000"/>
                  </a:schemeClr>
                </a:solidFill>
                <a:sym typeface="Wingdings" panose="05000000000000000000" pitchFamily="2" charset="2"/>
              </a:rPr>
              <a:t>    22</a:t>
            </a:r>
            <a:br>
              <a:rPr lang="en-US" sz="1400" dirty="0">
                <a:solidFill>
                  <a:schemeClr val="accent6">
                    <a:lumMod val="40000"/>
                    <a:lumOff val="60000"/>
                  </a:schemeClr>
                </a:solidFill>
              </a:rPr>
            </a:br>
            <a:r>
              <a:rPr lang="en-US" sz="1400" dirty="0">
                <a:solidFill>
                  <a:schemeClr val="accent6">
                    <a:lumMod val="40000"/>
                    <a:lumOff val="60000"/>
                  </a:schemeClr>
                </a:solidFill>
              </a:rPr>
              <a:t>Subnet # 1 </a:t>
            </a:r>
            <a:r>
              <a:rPr lang="en-US" sz="1400" dirty="0">
                <a:solidFill>
                  <a:schemeClr val="accent6">
                    <a:lumMod val="40000"/>
                    <a:lumOff val="60000"/>
                  </a:schemeClr>
                </a:solidFill>
                <a:sym typeface="Wingdings" panose="05000000000000000000" pitchFamily="2" charset="2"/>
              </a:rPr>
              <a:t> 176.5.0.0/22           176.5.3.255/22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2 </a:t>
            </a:r>
            <a:r>
              <a:rPr lang="en-US" sz="1400" dirty="0">
                <a:solidFill>
                  <a:schemeClr val="accent6">
                    <a:lumMod val="40000"/>
                    <a:lumOff val="60000"/>
                  </a:schemeClr>
                </a:solidFill>
                <a:sym typeface="Wingdings" panose="05000000000000000000" pitchFamily="2" charset="2"/>
              </a:rPr>
              <a:t> 176.5.4.0/22           176.5.7.255/22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3 </a:t>
            </a:r>
            <a:r>
              <a:rPr lang="en-US" sz="1400" dirty="0">
                <a:solidFill>
                  <a:schemeClr val="accent6">
                    <a:lumMod val="40000"/>
                    <a:lumOff val="60000"/>
                  </a:schemeClr>
                </a:solidFill>
                <a:sym typeface="Wingdings" panose="05000000000000000000" pitchFamily="2" charset="2"/>
              </a:rPr>
              <a:t> </a:t>
            </a:r>
            <a:r>
              <a:rPr lang="en-US" sz="1400" dirty="0">
                <a:solidFill>
                  <a:srgbClr val="FF0000"/>
                </a:solidFill>
                <a:sym typeface="Wingdings" panose="05000000000000000000" pitchFamily="2" charset="2"/>
              </a:rPr>
              <a:t>176.5.8.0</a:t>
            </a:r>
            <a:r>
              <a:rPr lang="en-US" sz="1400" dirty="0">
                <a:solidFill>
                  <a:schemeClr val="accent6">
                    <a:lumMod val="40000"/>
                    <a:lumOff val="60000"/>
                  </a:schemeClr>
                </a:solidFill>
                <a:sym typeface="Wingdings" panose="05000000000000000000" pitchFamily="2" charset="2"/>
              </a:rPr>
              <a:t>/22           176.5.11.255/22                </a:t>
            </a:r>
            <a:r>
              <a:rPr lang="en-US" sz="1400" dirty="0">
                <a:solidFill>
                  <a:schemeClr val="tx1">
                    <a:lumMod val="95000"/>
                  </a:schemeClr>
                </a:solidFill>
                <a:sym typeface="Wingdings" panose="05000000000000000000" pitchFamily="2" charset="2"/>
              </a:rPr>
              <a:t>Randomly  Selected  IP  Within  Subnet # 3  Range  176.5.9.10/22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4 </a:t>
            </a:r>
            <a:r>
              <a:rPr lang="en-US" sz="1400" dirty="0">
                <a:solidFill>
                  <a:schemeClr val="accent6">
                    <a:lumMod val="40000"/>
                    <a:lumOff val="60000"/>
                  </a:schemeClr>
                </a:solidFill>
                <a:sym typeface="Wingdings" panose="05000000000000000000" pitchFamily="2" charset="2"/>
              </a:rPr>
              <a:t> 176.5.12.0/22         176.5.15.255/22</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N </a:t>
            </a:r>
            <a:r>
              <a:rPr lang="en-US" sz="1400" dirty="0">
                <a:solidFill>
                  <a:schemeClr val="accent6">
                    <a:lumMod val="40000"/>
                    <a:lumOff val="60000"/>
                  </a:schemeClr>
                </a:solidFill>
                <a:sym typeface="Wingdings" panose="05000000000000000000" pitchFamily="2" charset="2"/>
              </a:rPr>
              <a:t> 176.5.[(N-1)*4].0/22</a:t>
            </a:r>
            <a:endParaRPr lang="en-US" sz="1400"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br>
              <a:rPr lang="en-US" dirty="0">
                <a:solidFill>
                  <a:schemeClr val="accent6">
                    <a:lumMod val="40000"/>
                    <a:lumOff val="60000"/>
                  </a:schemeClr>
                </a:solidFill>
                <a:sym typeface="Wingdings" panose="05000000000000000000" pitchFamily="2" charset="2"/>
              </a:rPr>
            </a:br>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p:txBody>
      </p:sp>
      <p:sp>
        <p:nvSpPr>
          <p:cNvPr id="5" name="TextBox 4">
            <a:extLst>
              <a:ext uri="{FF2B5EF4-FFF2-40B4-BE49-F238E27FC236}">
                <a16:creationId xmlns:a16="http://schemas.microsoft.com/office/drawing/2014/main" id="{0D178172-34E7-454F-B1C9-FFBC1A9BCE52}"/>
              </a:ext>
            </a:extLst>
          </p:cNvPr>
          <p:cNvSpPr txBox="1"/>
          <p:nvPr/>
        </p:nvSpPr>
        <p:spPr>
          <a:xfrm>
            <a:off x="989426" y="2678305"/>
            <a:ext cx="10658623" cy="4770537"/>
          </a:xfrm>
          <a:prstGeom prst="rect">
            <a:avLst/>
          </a:prstGeom>
          <a:noFill/>
        </p:spPr>
        <p:txBody>
          <a:bodyPr wrap="square" rtlCol="0">
            <a:spAutoFit/>
          </a:bodyPr>
          <a:lstStyle/>
          <a:p>
            <a:r>
              <a:rPr lang="en-US" sz="1600" dirty="0"/>
              <a:t>Step # 1   ( Calculate Subnet Mask Of The IP )</a:t>
            </a:r>
            <a:br>
              <a:rPr lang="en-US" sz="1600" dirty="0"/>
            </a:br>
            <a:r>
              <a:rPr lang="en-US" sz="1600" dirty="0"/>
              <a:t>                                                                     </a:t>
            </a:r>
            <a:r>
              <a:rPr lang="en-US" sz="1600" dirty="0">
                <a:solidFill>
                  <a:srgbClr val="92D050"/>
                </a:solidFill>
              </a:rPr>
              <a:t>Network   Network      Subnet        Host</a:t>
            </a:r>
            <a:br>
              <a:rPr lang="en-US" sz="1600" dirty="0"/>
            </a:br>
            <a:r>
              <a:rPr lang="en-US" sz="1600" dirty="0"/>
              <a:t>    IP Address     </a:t>
            </a:r>
            <a:r>
              <a:rPr lang="en-US" sz="1600" dirty="0">
                <a:sym typeface="Wingdings" panose="05000000000000000000" pitchFamily="2" charset="2"/>
              </a:rPr>
              <a:t>     176.5.</a:t>
            </a:r>
            <a:r>
              <a:rPr lang="en-US" sz="1600" dirty="0">
                <a:solidFill>
                  <a:srgbClr val="FFFF00"/>
                </a:solidFill>
                <a:sym typeface="Wingdings" panose="05000000000000000000" pitchFamily="2" charset="2"/>
              </a:rPr>
              <a:t>9</a:t>
            </a:r>
            <a:r>
              <a:rPr lang="en-US" sz="1600" dirty="0">
                <a:sym typeface="Wingdings" panose="05000000000000000000" pitchFamily="2" charset="2"/>
              </a:rPr>
              <a:t>.10/22       </a:t>
            </a:r>
            <a:r>
              <a:rPr lang="en-US" sz="1600" dirty="0">
                <a:solidFill>
                  <a:schemeClr val="accent4">
                    <a:lumMod val="75000"/>
                  </a:schemeClr>
                </a:solidFill>
                <a:sym typeface="Wingdings" panose="05000000000000000000" pitchFamily="2" charset="2"/>
              </a:rPr>
              <a:t>11111111  11111111  111111</a:t>
            </a:r>
            <a:r>
              <a:rPr lang="en-US" sz="1600" dirty="0">
                <a:solidFill>
                  <a:schemeClr val="accent6">
                    <a:lumMod val="60000"/>
                    <a:lumOff val="40000"/>
                  </a:schemeClr>
                </a:solidFill>
                <a:sym typeface="Wingdings" panose="05000000000000000000" pitchFamily="2" charset="2"/>
              </a:rPr>
              <a:t>00  00000000</a:t>
            </a:r>
            <a:br>
              <a:rPr lang="en-US" sz="1600" dirty="0">
                <a:solidFill>
                  <a:schemeClr val="accent6">
                    <a:lumMod val="60000"/>
                    <a:lumOff val="40000"/>
                  </a:schemeClr>
                </a:solidFill>
                <a:sym typeface="Wingdings" panose="05000000000000000000" pitchFamily="2" charset="2"/>
              </a:rPr>
            </a:br>
            <a:r>
              <a:rPr lang="en-US" sz="1600" dirty="0">
                <a:solidFill>
                  <a:srgbClr val="92D050"/>
                </a:solidFill>
                <a:sym typeface="Wingdings" panose="05000000000000000000" pitchFamily="2" charset="2"/>
              </a:rPr>
              <a:t>    Replace Network Octets         255   </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Replace Subnet Octet             ( Sum Of Placing Values Of All 1’s ) </a:t>
            </a:r>
          </a:p>
          <a:p>
            <a:r>
              <a:rPr lang="en-US" sz="1600" dirty="0">
                <a:solidFill>
                  <a:srgbClr val="92D050"/>
                </a:solidFill>
                <a:sym typeface="Wingdings" panose="05000000000000000000" pitchFamily="2" charset="2"/>
              </a:rPr>
              <a:t>    Replace Host Octets                 0 </a:t>
            </a:r>
          </a:p>
          <a:p>
            <a:r>
              <a:rPr lang="en-US" sz="1600" dirty="0">
                <a:solidFill>
                  <a:srgbClr val="92D050"/>
                </a:solidFill>
                <a:sym typeface="Wingdings" panose="05000000000000000000" pitchFamily="2" charset="2"/>
              </a:rPr>
              <a:t>    Therefore, Subnet Mask            255.255.(128+64+32+16+8+4).0      255.255.</a:t>
            </a:r>
            <a:r>
              <a:rPr lang="en-US" sz="1600" dirty="0">
                <a:solidFill>
                  <a:srgbClr val="FFFF00"/>
                </a:solidFill>
                <a:sym typeface="Wingdings" panose="05000000000000000000" pitchFamily="2" charset="2"/>
              </a:rPr>
              <a:t>252</a:t>
            </a:r>
            <a:r>
              <a:rPr lang="en-US" sz="1600" dirty="0">
                <a:solidFill>
                  <a:srgbClr val="92D050"/>
                </a:solidFill>
                <a:sym typeface="Wingdings" panose="05000000000000000000" pitchFamily="2" charset="2"/>
              </a:rPr>
              <a:t>.0</a:t>
            </a:r>
            <a:br>
              <a:rPr lang="en-US" sz="1600" dirty="0">
                <a:solidFill>
                  <a:srgbClr val="92D050"/>
                </a:solidFill>
                <a:sym typeface="Wingdings" panose="05000000000000000000" pitchFamily="2" charset="2"/>
              </a:rPr>
            </a:br>
            <a:br>
              <a:rPr lang="en-US" sz="1600" dirty="0">
                <a:solidFill>
                  <a:srgbClr val="92D050"/>
                </a:solidFill>
                <a:sym typeface="Wingdings" panose="05000000000000000000" pitchFamily="2" charset="2"/>
              </a:rPr>
            </a:br>
            <a:r>
              <a:rPr lang="en-US" sz="1600" dirty="0"/>
              <a:t>Step # 2   ( Find The Nearest Multiple )</a:t>
            </a: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256 – ( New Subnet Octet Value From Subnet Mask )     256 – 252  =   4</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Let    X = 4</a:t>
            </a: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Now, find the nearest multiple of X that is lesser or equal to the older subnet octet value in original IP.</a:t>
            </a:r>
          </a:p>
          <a:p>
            <a:r>
              <a:rPr lang="en-US" sz="1600" dirty="0">
                <a:solidFill>
                  <a:srgbClr val="92D050"/>
                </a:solidFill>
                <a:sym typeface="Wingdings" panose="05000000000000000000" pitchFamily="2" charset="2"/>
              </a:rPr>
              <a:t>         0    4    </a:t>
            </a:r>
            <a:r>
              <a:rPr lang="en-US" sz="1600" dirty="0">
                <a:solidFill>
                  <a:srgbClr val="FF0000"/>
                </a:solidFill>
                <a:sym typeface="Wingdings" panose="05000000000000000000" pitchFamily="2" charset="2"/>
              </a:rPr>
              <a:t>8</a:t>
            </a:r>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&lt;=    </a:t>
            </a:r>
            <a:r>
              <a:rPr lang="en-US" sz="1600" dirty="0">
                <a:solidFill>
                  <a:srgbClr val="FFFF00"/>
                </a:solidFill>
                <a:sym typeface="Wingdings" panose="05000000000000000000" pitchFamily="2" charset="2"/>
              </a:rPr>
              <a:t>9  </a:t>
            </a:r>
          </a:p>
          <a:p>
            <a:r>
              <a:rPr lang="en-US" sz="1600" dirty="0">
                <a:solidFill>
                  <a:srgbClr val="FFFF00"/>
                </a:solidFill>
                <a:sym typeface="Wingdings" panose="05000000000000000000" pitchFamily="2" charset="2"/>
              </a:rPr>
              <a:t>         </a:t>
            </a:r>
            <a:r>
              <a:rPr lang="en-US" sz="1600" dirty="0">
                <a:solidFill>
                  <a:srgbClr val="92D050"/>
                </a:solidFill>
                <a:sym typeface="Wingdings" panose="05000000000000000000" pitchFamily="2" charset="2"/>
              </a:rPr>
              <a:t>Let    Y = 8</a:t>
            </a:r>
          </a:p>
          <a:p>
            <a:r>
              <a:rPr lang="en-US" sz="1600" dirty="0">
                <a:solidFill>
                  <a:srgbClr val="92D050"/>
                </a:solidFill>
                <a:sym typeface="Wingdings" panose="05000000000000000000" pitchFamily="2" charset="2"/>
              </a:rPr>
              <a:t>         Network ID    176 .5.Y.0/22 ;      Y = Subnet Octet Value ;  Therefore,</a:t>
            </a:r>
            <a:r>
              <a:rPr lang="en-US" sz="1600" dirty="0">
                <a:solidFill>
                  <a:srgbClr val="FFFF00"/>
                </a:solidFill>
                <a:sym typeface="Wingdings" panose="05000000000000000000" pitchFamily="2" charset="2"/>
              </a:rPr>
              <a:t>    </a:t>
            </a:r>
            <a:r>
              <a:rPr lang="en-US" sz="1600" dirty="0">
                <a:solidFill>
                  <a:schemeClr val="tx1">
                    <a:lumMod val="95000"/>
                  </a:schemeClr>
                </a:solidFill>
                <a:sym typeface="Wingdings" panose="05000000000000000000" pitchFamily="2" charset="2"/>
              </a:rPr>
              <a:t>Subnet ID      </a:t>
            </a:r>
            <a:r>
              <a:rPr lang="en-US" sz="1600" dirty="0">
                <a:solidFill>
                  <a:srgbClr val="FF0000"/>
                </a:solidFill>
                <a:sym typeface="Wingdings" panose="05000000000000000000" pitchFamily="2" charset="2"/>
              </a:rPr>
              <a:t>176.5.8.0/22</a:t>
            </a:r>
            <a:r>
              <a:rPr lang="en-US" sz="1600" dirty="0">
                <a:solidFill>
                  <a:srgbClr val="FFFF00"/>
                </a:solidFill>
                <a:sym typeface="Wingdings" panose="05000000000000000000" pitchFamily="2" charset="2"/>
              </a:rPr>
              <a:t>      </a:t>
            </a:r>
          </a:p>
          <a:p>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endParaRPr lang="en-US" sz="1600" dirty="0">
              <a:solidFill>
                <a:schemeClr val="accent6">
                  <a:lumMod val="60000"/>
                  <a:lumOff val="40000"/>
                </a:schemeClr>
              </a:solidFill>
            </a:endParaRPr>
          </a:p>
        </p:txBody>
      </p:sp>
    </p:spTree>
    <p:extLst>
      <p:ext uri="{BB962C8B-B14F-4D97-AF65-F5344CB8AC3E}">
        <p14:creationId xmlns:p14="http://schemas.microsoft.com/office/powerpoint/2010/main" val="832270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06E96-EDF1-43B4-9CF3-3255931D34E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605DA83-02DA-400D-9A8D-6B700CC9421B}"/>
              </a:ext>
            </a:extLst>
          </p:cNvPr>
          <p:cNvSpPr txBox="1"/>
          <p:nvPr/>
        </p:nvSpPr>
        <p:spPr>
          <a:xfrm>
            <a:off x="1744394" y="618979"/>
            <a:ext cx="1877437" cy="369332"/>
          </a:xfrm>
          <a:prstGeom prst="rect">
            <a:avLst/>
          </a:prstGeom>
          <a:noFill/>
        </p:spPr>
        <p:txBody>
          <a:bodyPr wrap="none" rtlCol="0">
            <a:spAutoFit/>
          </a:bodyPr>
          <a:lstStyle/>
          <a:p>
            <a:r>
              <a:rPr lang="en-US" dirty="0">
                <a:solidFill>
                  <a:schemeClr val="bg1"/>
                </a:solidFill>
              </a:rPr>
              <a:t>Virtual Network</a:t>
            </a:r>
          </a:p>
        </p:txBody>
      </p:sp>
      <p:sp>
        <p:nvSpPr>
          <p:cNvPr id="8" name="TextBox 7">
            <a:extLst>
              <a:ext uri="{FF2B5EF4-FFF2-40B4-BE49-F238E27FC236}">
                <a16:creationId xmlns:a16="http://schemas.microsoft.com/office/drawing/2014/main" id="{CE6FC5E2-CC45-44CD-9A76-947465D597C4}"/>
              </a:ext>
            </a:extLst>
          </p:cNvPr>
          <p:cNvSpPr txBox="1"/>
          <p:nvPr/>
        </p:nvSpPr>
        <p:spPr>
          <a:xfrm>
            <a:off x="8570171" y="618979"/>
            <a:ext cx="2066591" cy="369332"/>
          </a:xfrm>
          <a:prstGeom prst="rect">
            <a:avLst/>
          </a:prstGeom>
          <a:noFill/>
        </p:spPr>
        <p:txBody>
          <a:bodyPr wrap="none" rtlCol="0">
            <a:spAutoFit/>
          </a:bodyPr>
          <a:lstStyle/>
          <a:p>
            <a:r>
              <a:rPr lang="en-US" dirty="0">
                <a:solidFill>
                  <a:schemeClr val="bg1"/>
                </a:solidFill>
              </a:rPr>
              <a:t>Physical Network</a:t>
            </a:r>
          </a:p>
        </p:txBody>
      </p:sp>
    </p:spTree>
    <p:extLst>
      <p:ext uri="{BB962C8B-B14F-4D97-AF65-F5344CB8AC3E}">
        <p14:creationId xmlns:p14="http://schemas.microsoft.com/office/powerpoint/2010/main" val="137290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EB607-CEFE-4847-957B-BFEFED87EB1E}"/>
              </a:ext>
            </a:extLst>
          </p:cNvPr>
          <p:cNvPicPr>
            <a:picLocks noChangeAspect="1"/>
          </p:cNvPicPr>
          <p:nvPr/>
        </p:nvPicPr>
        <p:blipFill>
          <a:blip r:embed="rId2"/>
          <a:stretch>
            <a:fillRect/>
          </a:stretch>
        </p:blipFill>
        <p:spPr>
          <a:xfrm>
            <a:off x="0" y="0"/>
            <a:ext cx="12192000" cy="6829899"/>
          </a:xfrm>
          <a:prstGeom prst="rect">
            <a:avLst/>
          </a:prstGeom>
        </p:spPr>
      </p:pic>
    </p:spTree>
    <p:extLst>
      <p:ext uri="{BB962C8B-B14F-4D97-AF65-F5344CB8AC3E}">
        <p14:creationId xmlns:p14="http://schemas.microsoft.com/office/powerpoint/2010/main" val="2157906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0A827-609C-4A17-84B3-FCE73076BDB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504363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412EC-EFCD-40F7-A212-578959204B3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43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F7CE3-C8C4-47DF-B07C-BE946A8ACC36}"/>
              </a:ext>
            </a:extLst>
          </p:cNvPr>
          <p:cNvSpPr txBox="1"/>
          <p:nvPr/>
        </p:nvSpPr>
        <p:spPr>
          <a:xfrm>
            <a:off x="1412666" y="2905780"/>
            <a:ext cx="9366667" cy="523220"/>
          </a:xfrm>
          <a:prstGeom prst="rect">
            <a:avLst/>
          </a:prstGeom>
          <a:noFill/>
        </p:spPr>
        <p:txBody>
          <a:bodyPr wrap="none" rtlCol="0">
            <a:spAutoFit/>
          </a:bodyPr>
          <a:lstStyle/>
          <a:p>
            <a:r>
              <a:rPr lang="en-US" sz="2800" dirty="0"/>
              <a:t>How To Create A Virtual Network At Microsoft Azure </a:t>
            </a:r>
            <a:r>
              <a:rPr lang="en-US" sz="2400" dirty="0"/>
              <a:t>?</a:t>
            </a:r>
          </a:p>
        </p:txBody>
      </p:sp>
    </p:spTree>
    <p:extLst>
      <p:ext uri="{BB962C8B-B14F-4D97-AF65-F5344CB8AC3E}">
        <p14:creationId xmlns:p14="http://schemas.microsoft.com/office/powerpoint/2010/main" val="1235430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0515A-9F31-4670-8DFB-147A2199A34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9A111E1-598C-408B-A57C-AF4A71106DBB}"/>
              </a:ext>
            </a:extLst>
          </p:cNvPr>
          <p:cNvSpPr txBox="1"/>
          <p:nvPr/>
        </p:nvSpPr>
        <p:spPr>
          <a:xfrm>
            <a:off x="5711484" y="460013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68381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C9C51-4B01-4616-9887-EAA50F25FF46}"/>
              </a:ext>
            </a:extLst>
          </p:cNvPr>
          <p:cNvPicPr>
            <a:picLocks noChangeAspect="1"/>
          </p:cNvPicPr>
          <p:nvPr/>
        </p:nvPicPr>
        <p:blipFill>
          <a:blip r:embed="rId2"/>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B4D4CF0-002E-4D4A-8D8F-625EA4D8A87B}"/>
              </a:ext>
            </a:extLst>
          </p:cNvPr>
          <p:cNvSpPr txBox="1"/>
          <p:nvPr/>
        </p:nvSpPr>
        <p:spPr>
          <a:xfrm>
            <a:off x="4994031" y="28135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82947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20E2D-E383-4D69-BD3A-65B304F5081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50445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4041B-BC60-46E9-8B63-7804468A51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253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60AF-D6D8-47DE-BF0A-75C7E905C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9381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5C364C-837A-40BB-9343-8AB053049B9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98173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C9C01B-AD43-4E7C-8213-E07E4AF80397}"/>
              </a:ext>
            </a:extLst>
          </p:cNvPr>
          <p:cNvPicPr>
            <a:picLocks noChangeAspect="1"/>
          </p:cNvPicPr>
          <p:nvPr/>
        </p:nvPicPr>
        <p:blipFill>
          <a:blip r:embed="rId2"/>
          <a:stretch>
            <a:fillRect/>
          </a:stretch>
        </p:blipFill>
        <p:spPr>
          <a:xfrm>
            <a:off x="0" y="3347"/>
            <a:ext cx="12192001" cy="6854653"/>
          </a:xfrm>
          <a:prstGeom prst="rect">
            <a:avLst/>
          </a:prstGeom>
        </p:spPr>
      </p:pic>
    </p:spTree>
    <p:extLst>
      <p:ext uri="{BB962C8B-B14F-4D97-AF65-F5344CB8AC3E}">
        <p14:creationId xmlns:p14="http://schemas.microsoft.com/office/powerpoint/2010/main" val="1555425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289E-7F91-4D1D-B8B4-192A014F4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8400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1F71C-6842-4E3A-8ABE-C694626F2B31}"/>
              </a:ext>
            </a:extLst>
          </p:cNvPr>
          <p:cNvSpPr txBox="1"/>
          <p:nvPr/>
        </p:nvSpPr>
        <p:spPr>
          <a:xfrm>
            <a:off x="378730" y="2967335"/>
            <a:ext cx="11434540" cy="461665"/>
          </a:xfrm>
          <a:prstGeom prst="rect">
            <a:avLst/>
          </a:prstGeom>
          <a:noFill/>
        </p:spPr>
        <p:txBody>
          <a:bodyPr wrap="none" rtlCol="0">
            <a:spAutoFit/>
          </a:bodyPr>
          <a:lstStyle/>
          <a:p>
            <a:r>
              <a:rPr lang="en-US" sz="2400" dirty="0"/>
              <a:t>Communication Of Virtual Machines Within Same Network With No Subnets.</a:t>
            </a:r>
          </a:p>
        </p:txBody>
      </p:sp>
    </p:spTree>
    <p:extLst>
      <p:ext uri="{BB962C8B-B14F-4D97-AF65-F5344CB8AC3E}">
        <p14:creationId xmlns:p14="http://schemas.microsoft.com/office/powerpoint/2010/main" val="1157149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19" name="Picture 18">
            <a:extLst>
              <a:ext uri="{FF2B5EF4-FFF2-40B4-BE49-F238E27FC236}">
                <a16:creationId xmlns:a16="http://schemas.microsoft.com/office/drawing/2014/main" id="{EF2709FF-107E-4C93-A6A0-650B744705D3}"/>
              </a:ext>
            </a:extLst>
          </p:cNvPr>
          <p:cNvPicPr>
            <a:picLocks noChangeAspect="1"/>
          </p:cNvPicPr>
          <p:nvPr/>
        </p:nvPicPr>
        <p:blipFill>
          <a:blip r:embed="rId2"/>
          <a:stretch>
            <a:fillRect/>
          </a:stretch>
        </p:blipFill>
        <p:spPr>
          <a:xfrm>
            <a:off x="2125833" y="2848236"/>
            <a:ext cx="1182625" cy="1182625"/>
          </a:xfrm>
          <a:prstGeom prst="rect">
            <a:avLst/>
          </a:prstGeom>
        </p:spPr>
      </p:pic>
      <p:pic>
        <p:nvPicPr>
          <p:cNvPr id="21" name="Picture 20">
            <a:extLst>
              <a:ext uri="{FF2B5EF4-FFF2-40B4-BE49-F238E27FC236}">
                <a16:creationId xmlns:a16="http://schemas.microsoft.com/office/drawing/2014/main" id="{D912C635-1028-48A8-BEE8-A176A7E0D600}"/>
              </a:ext>
            </a:extLst>
          </p:cNvPr>
          <p:cNvPicPr>
            <a:picLocks noChangeAspect="1"/>
          </p:cNvPicPr>
          <p:nvPr/>
        </p:nvPicPr>
        <p:blipFill>
          <a:blip r:embed="rId2"/>
          <a:stretch>
            <a:fillRect/>
          </a:stretch>
        </p:blipFill>
        <p:spPr>
          <a:xfrm>
            <a:off x="9035213" y="2848236"/>
            <a:ext cx="1182625" cy="1182625"/>
          </a:xfrm>
          <a:prstGeom prst="rect">
            <a:avLst/>
          </a:prstGeom>
        </p:spPr>
      </p:pic>
      <p:pic>
        <p:nvPicPr>
          <p:cNvPr id="23" name="Picture 22">
            <a:extLst>
              <a:ext uri="{FF2B5EF4-FFF2-40B4-BE49-F238E27FC236}">
                <a16:creationId xmlns:a16="http://schemas.microsoft.com/office/drawing/2014/main" id="{F72094AE-F75D-4FBE-94C4-CC268476508C}"/>
              </a:ext>
            </a:extLst>
          </p:cNvPr>
          <p:cNvPicPr>
            <a:picLocks noChangeAspect="1"/>
          </p:cNvPicPr>
          <p:nvPr/>
        </p:nvPicPr>
        <p:blipFill>
          <a:blip r:embed="rId2"/>
          <a:stretch>
            <a:fillRect/>
          </a:stretch>
        </p:blipFill>
        <p:spPr>
          <a:xfrm>
            <a:off x="3853178" y="2848236"/>
            <a:ext cx="1182625" cy="1182625"/>
          </a:xfrm>
          <a:prstGeom prst="rect">
            <a:avLst/>
          </a:prstGeom>
        </p:spPr>
      </p:pic>
      <p:pic>
        <p:nvPicPr>
          <p:cNvPr id="25" name="Picture 24">
            <a:extLst>
              <a:ext uri="{FF2B5EF4-FFF2-40B4-BE49-F238E27FC236}">
                <a16:creationId xmlns:a16="http://schemas.microsoft.com/office/drawing/2014/main" id="{F57B7494-6C89-4A87-88A7-5004DF41855F}"/>
              </a:ext>
            </a:extLst>
          </p:cNvPr>
          <p:cNvPicPr>
            <a:picLocks noChangeAspect="1"/>
          </p:cNvPicPr>
          <p:nvPr/>
        </p:nvPicPr>
        <p:blipFill>
          <a:blip r:embed="rId2"/>
          <a:stretch>
            <a:fillRect/>
          </a:stretch>
        </p:blipFill>
        <p:spPr>
          <a:xfrm>
            <a:off x="5580523" y="2876372"/>
            <a:ext cx="1182625" cy="1182625"/>
          </a:xfrm>
          <a:prstGeom prst="rect">
            <a:avLst/>
          </a:prstGeom>
        </p:spPr>
      </p:pic>
      <p:pic>
        <p:nvPicPr>
          <p:cNvPr id="27" name="Picture 26">
            <a:extLst>
              <a:ext uri="{FF2B5EF4-FFF2-40B4-BE49-F238E27FC236}">
                <a16:creationId xmlns:a16="http://schemas.microsoft.com/office/drawing/2014/main" id="{BF9D3EA4-92B6-4AD2-B61F-4AE1330300E4}"/>
              </a:ext>
            </a:extLst>
          </p:cNvPr>
          <p:cNvPicPr>
            <a:picLocks noChangeAspect="1"/>
          </p:cNvPicPr>
          <p:nvPr/>
        </p:nvPicPr>
        <p:blipFill>
          <a:blip r:embed="rId2"/>
          <a:stretch>
            <a:fillRect/>
          </a:stretch>
        </p:blipFill>
        <p:spPr>
          <a:xfrm>
            <a:off x="7307868" y="2848236"/>
            <a:ext cx="1182625" cy="1182625"/>
          </a:xfrm>
          <a:prstGeom prst="rect">
            <a:avLst/>
          </a:prstGeom>
        </p:spPr>
      </p:pic>
      <p:sp>
        <p:nvSpPr>
          <p:cNvPr id="29" name="TextBox 28">
            <a:extLst>
              <a:ext uri="{FF2B5EF4-FFF2-40B4-BE49-F238E27FC236}">
                <a16:creationId xmlns:a16="http://schemas.microsoft.com/office/drawing/2014/main" id="{B30CBF91-2C68-4585-8D75-9EFA605CC792}"/>
              </a:ext>
            </a:extLst>
          </p:cNvPr>
          <p:cNvSpPr txBox="1"/>
          <p:nvPr/>
        </p:nvSpPr>
        <p:spPr>
          <a:xfrm>
            <a:off x="2240931" y="4312572"/>
            <a:ext cx="981359" cy="369332"/>
          </a:xfrm>
          <a:prstGeom prst="rect">
            <a:avLst/>
          </a:prstGeom>
          <a:noFill/>
        </p:spPr>
        <p:txBody>
          <a:bodyPr wrap="none" rtlCol="0">
            <a:spAutoFit/>
          </a:bodyPr>
          <a:lstStyle/>
          <a:p>
            <a:r>
              <a:rPr lang="en-US" dirty="0">
                <a:solidFill>
                  <a:schemeClr val="bg1">
                    <a:lumMod val="95000"/>
                    <a:lumOff val="5000"/>
                  </a:schemeClr>
                </a:solidFill>
              </a:rPr>
              <a:t>VM # 1</a:t>
            </a:r>
          </a:p>
        </p:txBody>
      </p:sp>
      <p:sp>
        <p:nvSpPr>
          <p:cNvPr id="31" name="TextBox 30">
            <a:extLst>
              <a:ext uri="{FF2B5EF4-FFF2-40B4-BE49-F238E27FC236}">
                <a16:creationId xmlns:a16="http://schemas.microsoft.com/office/drawing/2014/main" id="{F453A675-5829-46CA-8D42-9DF8FB18E717}"/>
              </a:ext>
            </a:extLst>
          </p:cNvPr>
          <p:cNvSpPr txBox="1"/>
          <p:nvPr/>
        </p:nvSpPr>
        <p:spPr>
          <a:xfrm>
            <a:off x="3953810" y="4308643"/>
            <a:ext cx="981359" cy="369332"/>
          </a:xfrm>
          <a:prstGeom prst="rect">
            <a:avLst/>
          </a:prstGeom>
          <a:noFill/>
        </p:spPr>
        <p:txBody>
          <a:bodyPr wrap="none" rtlCol="0">
            <a:spAutoFit/>
          </a:bodyPr>
          <a:lstStyle/>
          <a:p>
            <a:r>
              <a:rPr lang="en-US" dirty="0">
                <a:solidFill>
                  <a:schemeClr val="bg1">
                    <a:lumMod val="95000"/>
                    <a:lumOff val="5000"/>
                  </a:schemeClr>
                </a:solidFill>
              </a:rPr>
              <a:t>VM # 2</a:t>
            </a:r>
          </a:p>
        </p:txBody>
      </p:sp>
      <p:sp>
        <p:nvSpPr>
          <p:cNvPr id="33" name="TextBox 32">
            <a:extLst>
              <a:ext uri="{FF2B5EF4-FFF2-40B4-BE49-F238E27FC236}">
                <a16:creationId xmlns:a16="http://schemas.microsoft.com/office/drawing/2014/main" id="{8A0F1706-74D6-409B-883C-21E5C39252E2}"/>
              </a:ext>
            </a:extLst>
          </p:cNvPr>
          <p:cNvSpPr txBox="1"/>
          <p:nvPr/>
        </p:nvSpPr>
        <p:spPr>
          <a:xfrm>
            <a:off x="5666689" y="4336779"/>
            <a:ext cx="981359" cy="369332"/>
          </a:xfrm>
          <a:prstGeom prst="rect">
            <a:avLst/>
          </a:prstGeom>
          <a:noFill/>
        </p:spPr>
        <p:txBody>
          <a:bodyPr wrap="none" rtlCol="0">
            <a:spAutoFit/>
          </a:bodyPr>
          <a:lstStyle/>
          <a:p>
            <a:r>
              <a:rPr lang="en-US" dirty="0">
                <a:solidFill>
                  <a:schemeClr val="bg1">
                    <a:lumMod val="95000"/>
                    <a:lumOff val="5000"/>
                  </a:schemeClr>
                </a:solidFill>
              </a:rPr>
              <a:t>VM # 3</a:t>
            </a:r>
          </a:p>
        </p:txBody>
      </p:sp>
      <p:sp>
        <p:nvSpPr>
          <p:cNvPr id="35" name="TextBox 34">
            <a:extLst>
              <a:ext uri="{FF2B5EF4-FFF2-40B4-BE49-F238E27FC236}">
                <a16:creationId xmlns:a16="http://schemas.microsoft.com/office/drawing/2014/main" id="{E778759D-03B1-426F-8555-3E4A8D201797}"/>
              </a:ext>
            </a:extLst>
          </p:cNvPr>
          <p:cNvSpPr txBox="1"/>
          <p:nvPr/>
        </p:nvSpPr>
        <p:spPr>
          <a:xfrm>
            <a:off x="7379568" y="4308643"/>
            <a:ext cx="981359" cy="369332"/>
          </a:xfrm>
          <a:prstGeom prst="rect">
            <a:avLst/>
          </a:prstGeom>
          <a:noFill/>
        </p:spPr>
        <p:txBody>
          <a:bodyPr wrap="none" rtlCol="0">
            <a:spAutoFit/>
          </a:bodyPr>
          <a:lstStyle/>
          <a:p>
            <a:r>
              <a:rPr lang="en-US" dirty="0">
                <a:solidFill>
                  <a:schemeClr val="bg1">
                    <a:lumMod val="95000"/>
                    <a:lumOff val="5000"/>
                  </a:schemeClr>
                </a:solidFill>
              </a:rPr>
              <a:t>VM # 4</a:t>
            </a:r>
          </a:p>
        </p:txBody>
      </p:sp>
      <p:sp>
        <p:nvSpPr>
          <p:cNvPr id="37" name="TextBox 36">
            <a:extLst>
              <a:ext uri="{FF2B5EF4-FFF2-40B4-BE49-F238E27FC236}">
                <a16:creationId xmlns:a16="http://schemas.microsoft.com/office/drawing/2014/main" id="{EE77CD8B-4B08-4E1D-BEF6-9FBFF6DBF8E8}"/>
              </a:ext>
            </a:extLst>
          </p:cNvPr>
          <p:cNvSpPr txBox="1"/>
          <p:nvPr/>
        </p:nvSpPr>
        <p:spPr>
          <a:xfrm>
            <a:off x="9092447" y="4308643"/>
            <a:ext cx="1024639" cy="369332"/>
          </a:xfrm>
          <a:prstGeom prst="rect">
            <a:avLst/>
          </a:prstGeom>
          <a:noFill/>
        </p:spPr>
        <p:txBody>
          <a:bodyPr wrap="none" rtlCol="0">
            <a:spAutoFit/>
          </a:bodyPr>
          <a:lstStyle/>
          <a:p>
            <a:r>
              <a:rPr lang="en-US" dirty="0">
                <a:solidFill>
                  <a:schemeClr val="bg1">
                    <a:lumMod val="95000"/>
                    <a:lumOff val="5000"/>
                  </a:schemeClr>
                </a:solidFill>
              </a:rPr>
              <a:t>VM # N</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3"/>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4"/>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5"/>
          <a:stretch>
            <a:fillRect/>
          </a:stretch>
        </p:blipFill>
        <p:spPr>
          <a:xfrm>
            <a:off x="3976179" y="-60915"/>
            <a:ext cx="952500" cy="952500"/>
          </a:xfrm>
          <a:prstGeom prst="rect">
            <a:avLst/>
          </a:prstGeom>
        </p:spPr>
      </p:pic>
    </p:spTree>
    <p:extLst>
      <p:ext uri="{BB962C8B-B14F-4D97-AF65-F5344CB8AC3E}">
        <p14:creationId xmlns:p14="http://schemas.microsoft.com/office/powerpoint/2010/main" val="2309297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F9C0E-65E3-40B2-80EC-2D710D9C8632}"/>
              </a:ext>
            </a:extLst>
          </p:cNvPr>
          <p:cNvPicPr>
            <a:picLocks noChangeAspect="1"/>
          </p:cNvPicPr>
          <p:nvPr/>
        </p:nvPicPr>
        <p:blipFill>
          <a:blip r:embed="rId2"/>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787D6722-8962-416D-824F-ED1F7E41CBBD}"/>
              </a:ext>
            </a:extLst>
          </p:cNvPr>
          <p:cNvSpPr txBox="1"/>
          <p:nvPr/>
        </p:nvSpPr>
        <p:spPr>
          <a:xfrm>
            <a:off x="5556739" y="745588"/>
            <a:ext cx="2194560" cy="923330"/>
          </a:xfrm>
          <a:prstGeom prst="rect">
            <a:avLst/>
          </a:prstGeom>
          <a:noFill/>
        </p:spPr>
        <p:txBody>
          <a:bodyPr wrap="square" rtlCol="0">
            <a:spAutoFit/>
          </a:bodyPr>
          <a:lstStyle/>
          <a:p>
            <a:r>
              <a:rPr lang="en-US" dirty="0">
                <a:solidFill>
                  <a:schemeClr val="bg1"/>
                </a:solidFill>
              </a:rPr>
              <a:t>No Internet Needed For Communication</a:t>
            </a:r>
          </a:p>
        </p:txBody>
      </p:sp>
      <p:cxnSp>
        <p:nvCxnSpPr>
          <p:cNvPr id="10" name="Straight Arrow Connector 9">
            <a:extLst>
              <a:ext uri="{FF2B5EF4-FFF2-40B4-BE49-F238E27FC236}">
                <a16:creationId xmlns:a16="http://schemas.microsoft.com/office/drawing/2014/main" id="{7C2CA69D-434C-4B55-B8B8-AFA7D21D6EE6}"/>
              </a:ext>
            </a:extLst>
          </p:cNvPr>
          <p:cNvCxnSpPr/>
          <p:nvPr/>
        </p:nvCxnSpPr>
        <p:spPr>
          <a:xfrm flipV="1">
            <a:off x="921434" y="1668918"/>
            <a:ext cx="3713871" cy="9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679711-E772-4B56-8DF6-34C8D8FEC0B4}"/>
              </a:ext>
            </a:extLst>
          </p:cNvPr>
          <p:cNvSpPr txBox="1"/>
          <p:nvPr/>
        </p:nvSpPr>
        <p:spPr>
          <a:xfrm>
            <a:off x="140677" y="2275725"/>
            <a:ext cx="2363373" cy="246221"/>
          </a:xfrm>
          <a:prstGeom prst="rect">
            <a:avLst/>
          </a:prstGeom>
          <a:noFill/>
        </p:spPr>
        <p:txBody>
          <a:bodyPr wrap="square" rtlCol="0">
            <a:spAutoFit/>
          </a:bodyPr>
          <a:lstStyle/>
          <a:p>
            <a:r>
              <a:rPr lang="en-US" sz="1000" dirty="0">
                <a:solidFill>
                  <a:schemeClr val="bg1"/>
                </a:solidFill>
              </a:rPr>
              <a:t>Internet + Public IP Of VM Of VNET</a:t>
            </a:r>
          </a:p>
        </p:txBody>
      </p:sp>
    </p:spTree>
    <p:extLst>
      <p:ext uri="{BB962C8B-B14F-4D97-AF65-F5344CB8AC3E}">
        <p14:creationId xmlns:p14="http://schemas.microsoft.com/office/powerpoint/2010/main" val="1181914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A1B82-790E-4389-96DF-ECB0B446894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122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95E4D-B267-47B1-A79A-94D28860E1C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5703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B8FF0E-D611-4954-9F47-450FF89E4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945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3F963-0757-45AB-B9FA-210AA0BF3260}"/>
              </a:ext>
            </a:extLst>
          </p:cNvPr>
          <p:cNvSpPr txBox="1"/>
          <p:nvPr/>
        </p:nvSpPr>
        <p:spPr>
          <a:xfrm>
            <a:off x="3301805" y="2827606"/>
            <a:ext cx="5588389" cy="769441"/>
          </a:xfrm>
          <a:prstGeom prst="rect">
            <a:avLst/>
          </a:prstGeom>
          <a:noFill/>
        </p:spPr>
        <p:txBody>
          <a:bodyPr wrap="none" rtlCol="0">
            <a:spAutoFit/>
          </a:bodyPr>
          <a:lstStyle/>
          <a:p>
            <a:r>
              <a:rPr lang="en-US" sz="4400" dirty="0"/>
              <a:t>Introduction To IPV4</a:t>
            </a:r>
          </a:p>
        </p:txBody>
      </p:sp>
    </p:spTree>
    <p:extLst>
      <p:ext uri="{BB962C8B-B14F-4D97-AF65-F5344CB8AC3E}">
        <p14:creationId xmlns:p14="http://schemas.microsoft.com/office/powerpoint/2010/main" val="433740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07C69-FF28-4F68-8FBE-33595D22C0BC}"/>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2391385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251AE-D525-4350-A00C-8B8C104134F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F481C4E-0259-4217-A29C-5C748EA825D4}"/>
              </a:ext>
            </a:extLst>
          </p:cNvPr>
          <p:cNvSpPr txBox="1"/>
          <p:nvPr/>
        </p:nvSpPr>
        <p:spPr>
          <a:xfrm>
            <a:off x="6096000" y="4315432"/>
            <a:ext cx="5402887" cy="646331"/>
          </a:xfrm>
          <a:prstGeom prst="rect">
            <a:avLst/>
          </a:prstGeom>
          <a:noFill/>
        </p:spPr>
        <p:txBody>
          <a:bodyPr wrap="square" rtlCol="0">
            <a:spAutoFit/>
          </a:bodyPr>
          <a:lstStyle/>
          <a:p>
            <a:r>
              <a:rPr lang="en-US" dirty="0">
                <a:solidFill>
                  <a:schemeClr val="bg1"/>
                </a:solidFill>
              </a:rPr>
              <a:t>Note: Step 7,8,9 Aren’t Required You Can Leave Them As It Is For Now.</a:t>
            </a:r>
          </a:p>
        </p:txBody>
      </p:sp>
    </p:spTree>
    <p:extLst>
      <p:ext uri="{BB962C8B-B14F-4D97-AF65-F5344CB8AC3E}">
        <p14:creationId xmlns:p14="http://schemas.microsoft.com/office/powerpoint/2010/main" val="1235096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EF82B8-7C6E-4BA0-9045-84048153BC9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421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90BEE-B3D6-44BF-982B-9B93FB2696E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66144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EB7F3-D347-4770-A7C2-19FCA7A89580}"/>
              </a:ext>
            </a:extLst>
          </p:cNvPr>
          <p:cNvPicPr>
            <a:picLocks noChangeAspect="1"/>
          </p:cNvPicPr>
          <p:nvPr/>
        </p:nvPicPr>
        <p:blipFill>
          <a:blip r:embed="rId2"/>
          <a:stretch>
            <a:fillRect/>
          </a:stretch>
        </p:blipFill>
        <p:spPr>
          <a:xfrm>
            <a:off x="0" y="0"/>
            <a:ext cx="12191999" cy="6857999"/>
          </a:xfrm>
          <a:prstGeom prst="rect">
            <a:avLst/>
          </a:prstGeom>
        </p:spPr>
      </p:pic>
      <p:sp>
        <p:nvSpPr>
          <p:cNvPr id="5" name="TextBox 4">
            <a:extLst>
              <a:ext uri="{FF2B5EF4-FFF2-40B4-BE49-F238E27FC236}">
                <a16:creationId xmlns:a16="http://schemas.microsoft.com/office/drawing/2014/main" id="{FC20A59A-F47E-4C3A-ACA1-FC96112DA9B3}"/>
              </a:ext>
            </a:extLst>
          </p:cNvPr>
          <p:cNvSpPr txBox="1"/>
          <p:nvPr/>
        </p:nvSpPr>
        <p:spPr>
          <a:xfrm>
            <a:off x="8229599" y="4696825"/>
            <a:ext cx="3563796" cy="369332"/>
          </a:xfrm>
          <a:prstGeom prst="rect">
            <a:avLst/>
          </a:prstGeom>
          <a:noFill/>
        </p:spPr>
        <p:txBody>
          <a:bodyPr wrap="none" rtlCol="0">
            <a:spAutoFit/>
          </a:bodyPr>
          <a:lstStyle/>
          <a:p>
            <a:r>
              <a:rPr lang="en-US" dirty="0">
                <a:solidFill>
                  <a:schemeClr val="bg1"/>
                </a:solidFill>
              </a:rPr>
              <a:t>Note: Step 3 Is Very Important.</a:t>
            </a:r>
          </a:p>
        </p:txBody>
      </p:sp>
      <p:sp>
        <p:nvSpPr>
          <p:cNvPr id="7" name="TextBox 6">
            <a:extLst>
              <a:ext uri="{FF2B5EF4-FFF2-40B4-BE49-F238E27FC236}">
                <a16:creationId xmlns:a16="http://schemas.microsoft.com/office/drawing/2014/main" id="{CE1FD493-FB4B-4AC5-BFB7-0AA319588C4F}"/>
              </a:ext>
            </a:extLst>
          </p:cNvPr>
          <p:cNvSpPr txBox="1"/>
          <p:nvPr/>
        </p:nvSpPr>
        <p:spPr>
          <a:xfrm>
            <a:off x="9075182" y="553647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498723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85F11-1E1D-41BE-B725-7B400C51446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0E0CCEFC-4210-4E86-920F-D74A30B7272D}"/>
              </a:ext>
            </a:extLst>
          </p:cNvPr>
          <p:cNvSpPr txBox="1"/>
          <p:nvPr/>
        </p:nvSpPr>
        <p:spPr>
          <a:xfrm>
            <a:off x="8778241" y="2700998"/>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421215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45096-2342-465C-8EA0-5C8C0F0D9CE3}"/>
              </a:ext>
            </a:extLst>
          </p:cNvPr>
          <p:cNvPicPr>
            <a:picLocks noChangeAspect="1"/>
          </p:cNvPicPr>
          <p:nvPr/>
        </p:nvPicPr>
        <p:blipFill>
          <a:blip r:embed="rId2"/>
          <a:stretch>
            <a:fillRect/>
          </a:stretch>
        </p:blipFill>
        <p:spPr>
          <a:xfrm>
            <a:off x="1" y="1"/>
            <a:ext cx="12191999" cy="6857999"/>
          </a:xfrm>
          <a:prstGeom prst="rect">
            <a:avLst/>
          </a:prstGeom>
        </p:spPr>
      </p:pic>
      <p:sp>
        <p:nvSpPr>
          <p:cNvPr id="3" name="TextBox 2">
            <a:extLst>
              <a:ext uri="{FF2B5EF4-FFF2-40B4-BE49-F238E27FC236}">
                <a16:creationId xmlns:a16="http://schemas.microsoft.com/office/drawing/2014/main" id="{D27F937A-AD24-4F0F-9571-D1844466E57B}"/>
              </a:ext>
            </a:extLst>
          </p:cNvPr>
          <p:cNvSpPr txBox="1"/>
          <p:nvPr/>
        </p:nvSpPr>
        <p:spPr>
          <a:xfrm>
            <a:off x="6030350" y="1111349"/>
            <a:ext cx="6161649" cy="646331"/>
          </a:xfrm>
          <a:prstGeom prst="rect">
            <a:avLst/>
          </a:prstGeom>
          <a:noFill/>
        </p:spPr>
        <p:txBody>
          <a:bodyPr wrap="square" rtlCol="0">
            <a:spAutoFit/>
          </a:bodyPr>
          <a:lstStyle/>
          <a:p>
            <a:r>
              <a:rPr lang="en-US" dirty="0">
                <a:solidFill>
                  <a:schemeClr val="bg1"/>
                </a:solidFill>
              </a:rPr>
              <a:t>Note: Do Not Forget To Disable The Windows Firewalls Of Both The Virtual Machines.</a:t>
            </a:r>
          </a:p>
        </p:txBody>
      </p:sp>
      <p:sp>
        <p:nvSpPr>
          <p:cNvPr id="5" name="TextBox 4">
            <a:extLst>
              <a:ext uri="{FF2B5EF4-FFF2-40B4-BE49-F238E27FC236}">
                <a16:creationId xmlns:a16="http://schemas.microsoft.com/office/drawing/2014/main" id="{6779DBF5-3D7B-45E5-8FCF-9917FA20D526}"/>
              </a:ext>
            </a:extLst>
          </p:cNvPr>
          <p:cNvSpPr txBox="1"/>
          <p:nvPr/>
        </p:nvSpPr>
        <p:spPr>
          <a:xfrm>
            <a:off x="7652826" y="588029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953912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4FACB-71A6-49A1-A4AD-BE81297E998D}"/>
              </a:ext>
            </a:extLst>
          </p:cNvPr>
          <p:cNvSpPr txBox="1"/>
          <p:nvPr/>
        </p:nvSpPr>
        <p:spPr>
          <a:xfrm>
            <a:off x="409988" y="2967335"/>
            <a:ext cx="11372024" cy="461665"/>
          </a:xfrm>
          <a:prstGeom prst="rect">
            <a:avLst/>
          </a:prstGeom>
          <a:noFill/>
        </p:spPr>
        <p:txBody>
          <a:bodyPr wrap="none" rtlCol="0">
            <a:spAutoFit/>
          </a:bodyPr>
          <a:lstStyle/>
          <a:p>
            <a:r>
              <a:rPr lang="en-US" sz="2400" dirty="0"/>
              <a:t>Communication Of Virtual Machines Of Different Subnets Of Same Network</a:t>
            </a:r>
          </a:p>
        </p:txBody>
      </p:sp>
    </p:spTree>
    <p:extLst>
      <p:ext uri="{BB962C8B-B14F-4D97-AF65-F5344CB8AC3E}">
        <p14:creationId xmlns:p14="http://schemas.microsoft.com/office/powerpoint/2010/main" val="1225655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2"/>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3"/>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4"/>
          <a:stretch>
            <a:fillRect/>
          </a:stretch>
        </p:blipFill>
        <p:spPr>
          <a:xfrm>
            <a:off x="3976179" y="-60915"/>
            <a:ext cx="952500" cy="952500"/>
          </a:xfrm>
          <a:prstGeom prst="rect">
            <a:avLst/>
          </a:prstGeom>
        </p:spPr>
      </p:pic>
      <p:sp>
        <p:nvSpPr>
          <p:cNvPr id="2" name="Rectangle 1">
            <a:extLst>
              <a:ext uri="{FF2B5EF4-FFF2-40B4-BE49-F238E27FC236}">
                <a16:creationId xmlns:a16="http://schemas.microsoft.com/office/drawing/2014/main" id="{96E261DE-78B4-4342-AF7F-F1F44AD072A8}"/>
              </a:ext>
            </a:extLst>
          </p:cNvPr>
          <p:cNvSpPr/>
          <p:nvPr/>
        </p:nvSpPr>
        <p:spPr>
          <a:xfrm>
            <a:off x="1929617"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9479705-7927-4C3F-9925-3AFBE385D8C1}"/>
              </a:ext>
            </a:extLst>
          </p:cNvPr>
          <p:cNvSpPr/>
          <p:nvPr/>
        </p:nvSpPr>
        <p:spPr>
          <a:xfrm>
            <a:off x="6529752"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C9B8-091B-4133-BCE6-C8E7FB1F2AEE}"/>
              </a:ext>
            </a:extLst>
          </p:cNvPr>
          <p:cNvSpPr txBox="1"/>
          <p:nvPr/>
        </p:nvSpPr>
        <p:spPr>
          <a:xfrm>
            <a:off x="3236810" y="2496102"/>
            <a:ext cx="1268296" cy="369332"/>
          </a:xfrm>
          <a:prstGeom prst="rect">
            <a:avLst/>
          </a:prstGeom>
          <a:noFill/>
        </p:spPr>
        <p:txBody>
          <a:bodyPr wrap="none" rtlCol="0">
            <a:spAutoFit/>
          </a:bodyPr>
          <a:lstStyle/>
          <a:p>
            <a:r>
              <a:rPr lang="en-US" dirty="0">
                <a:solidFill>
                  <a:schemeClr val="bg1">
                    <a:lumMod val="50000"/>
                    <a:lumOff val="50000"/>
                  </a:schemeClr>
                </a:solidFill>
              </a:rPr>
              <a:t>Subnet  A</a:t>
            </a:r>
          </a:p>
        </p:txBody>
      </p:sp>
      <p:sp>
        <p:nvSpPr>
          <p:cNvPr id="5" name="TextBox 4">
            <a:extLst>
              <a:ext uri="{FF2B5EF4-FFF2-40B4-BE49-F238E27FC236}">
                <a16:creationId xmlns:a16="http://schemas.microsoft.com/office/drawing/2014/main" id="{7736F8D7-B8F2-43AD-BD74-36AD133639AB}"/>
              </a:ext>
            </a:extLst>
          </p:cNvPr>
          <p:cNvSpPr txBox="1"/>
          <p:nvPr/>
        </p:nvSpPr>
        <p:spPr>
          <a:xfrm>
            <a:off x="7836945" y="2482906"/>
            <a:ext cx="1229824" cy="369332"/>
          </a:xfrm>
          <a:prstGeom prst="rect">
            <a:avLst/>
          </a:prstGeom>
          <a:noFill/>
        </p:spPr>
        <p:txBody>
          <a:bodyPr wrap="none" rtlCol="0">
            <a:spAutoFit/>
          </a:bodyPr>
          <a:lstStyle/>
          <a:p>
            <a:r>
              <a:rPr lang="en-US" dirty="0">
                <a:solidFill>
                  <a:schemeClr val="bg1">
                    <a:lumMod val="50000"/>
                    <a:lumOff val="50000"/>
                  </a:schemeClr>
                </a:solidFill>
              </a:rPr>
              <a:t>Subnet  B</a:t>
            </a:r>
          </a:p>
        </p:txBody>
      </p:sp>
      <p:pic>
        <p:nvPicPr>
          <p:cNvPr id="8" name="Picture 7">
            <a:extLst>
              <a:ext uri="{FF2B5EF4-FFF2-40B4-BE49-F238E27FC236}">
                <a16:creationId xmlns:a16="http://schemas.microsoft.com/office/drawing/2014/main" id="{427BF640-CD43-476D-B79D-3E6BED804370}"/>
              </a:ext>
            </a:extLst>
          </p:cNvPr>
          <p:cNvPicPr>
            <a:picLocks noChangeAspect="1"/>
          </p:cNvPicPr>
          <p:nvPr/>
        </p:nvPicPr>
        <p:blipFill>
          <a:blip r:embed="rId5"/>
          <a:stretch>
            <a:fillRect/>
          </a:stretch>
        </p:blipFill>
        <p:spPr>
          <a:xfrm>
            <a:off x="3180538" y="3048435"/>
            <a:ext cx="1268296" cy="1268296"/>
          </a:xfrm>
          <a:prstGeom prst="rect">
            <a:avLst/>
          </a:prstGeom>
        </p:spPr>
      </p:pic>
      <p:pic>
        <p:nvPicPr>
          <p:cNvPr id="9" name="Picture 8">
            <a:extLst>
              <a:ext uri="{FF2B5EF4-FFF2-40B4-BE49-F238E27FC236}">
                <a16:creationId xmlns:a16="http://schemas.microsoft.com/office/drawing/2014/main" id="{2FFC2906-6974-4D0A-BA78-AE7E2CFF6C99}"/>
              </a:ext>
            </a:extLst>
          </p:cNvPr>
          <p:cNvPicPr>
            <a:picLocks noChangeAspect="1"/>
          </p:cNvPicPr>
          <p:nvPr/>
        </p:nvPicPr>
        <p:blipFill>
          <a:blip r:embed="rId5"/>
          <a:stretch>
            <a:fillRect/>
          </a:stretch>
        </p:blipFill>
        <p:spPr>
          <a:xfrm>
            <a:off x="7808809" y="3048435"/>
            <a:ext cx="1268296" cy="1268296"/>
          </a:xfrm>
          <a:prstGeom prst="rect">
            <a:avLst/>
          </a:prstGeom>
        </p:spPr>
      </p:pic>
      <p:sp>
        <p:nvSpPr>
          <p:cNvPr id="10" name="TextBox 9">
            <a:extLst>
              <a:ext uri="{FF2B5EF4-FFF2-40B4-BE49-F238E27FC236}">
                <a16:creationId xmlns:a16="http://schemas.microsoft.com/office/drawing/2014/main" id="{63A8C011-3058-402D-862C-7AEEFB008F57}"/>
              </a:ext>
            </a:extLst>
          </p:cNvPr>
          <p:cNvSpPr txBox="1"/>
          <p:nvPr/>
        </p:nvSpPr>
        <p:spPr>
          <a:xfrm>
            <a:off x="3324006" y="4356884"/>
            <a:ext cx="981359" cy="369332"/>
          </a:xfrm>
          <a:prstGeom prst="rect">
            <a:avLst/>
          </a:prstGeom>
          <a:noFill/>
        </p:spPr>
        <p:txBody>
          <a:bodyPr wrap="none" rtlCol="0">
            <a:spAutoFit/>
          </a:bodyPr>
          <a:lstStyle/>
          <a:p>
            <a:r>
              <a:rPr lang="en-US" dirty="0">
                <a:solidFill>
                  <a:schemeClr val="bg1">
                    <a:lumMod val="50000"/>
                    <a:lumOff val="50000"/>
                  </a:schemeClr>
                </a:solidFill>
              </a:rPr>
              <a:t>VM # 1</a:t>
            </a:r>
          </a:p>
        </p:txBody>
      </p:sp>
      <p:sp>
        <p:nvSpPr>
          <p:cNvPr id="11" name="TextBox 10">
            <a:extLst>
              <a:ext uri="{FF2B5EF4-FFF2-40B4-BE49-F238E27FC236}">
                <a16:creationId xmlns:a16="http://schemas.microsoft.com/office/drawing/2014/main" id="{99DD5053-C90E-4CA9-B1B4-3244EB72E751}"/>
              </a:ext>
            </a:extLst>
          </p:cNvPr>
          <p:cNvSpPr txBox="1"/>
          <p:nvPr/>
        </p:nvSpPr>
        <p:spPr>
          <a:xfrm>
            <a:off x="7952277" y="4356884"/>
            <a:ext cx="981359" cy="369332"/>
          </a:xfrm>
          <a:prstGeom prst="rect">
            <a:avLst/>
          </a:prstGeom>
          <a:noFill/>
        </p:spPr>
        <p:txBody>
          <a:bodyPr wrap="none" rtlCol="0">
            <a:spAutoFit/>
          </a:bodyPr>
          <a:lstStyle/>
          <a:p>
            <a:r>
              <a:rPr lang="en-US" dirty="0">
                <a:solidFill>
                  <a:schemeClr val="bg1">
                    <a:lumMod val="50000"/>
                    <a:lumOff val="50000"/>
                  </a:schemeClr>
                </a:solidFill>
              </a:rPr>
              <a:t>VM # 2</a:t>
            </a:r>
          </a:p>
        </p:txBody>
      </p:sp>
      <p:cxnSp>
        <p:nvCxnSpPr>
          <p:cNvPr id="16" name="Straight Arrow Connector 15">
            <a:extLst>
              <a:ext uri="{FF2B5EF4-FFF2-40B4-BE49-F238E27FC236}">
                <a16:creationId xmlns:a16="http://schemas.microsoft.com/office/drawing/2014/main" id="{6F0F75B6-D26C-4C7F-B9A6-32D11291A5DF}"/>
              </a:ext>
            </a:extLst>
          </p:cNvPr>
          <p:cNvCxnSpPr/>
          <p:nvPr/>
        </p:nvCxnSpPr>
        <p:spPr>
          <a:xfrm>
            <a:off x="4905859" y="3682583"/>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F4A8773-8A15-47B5-8909-C75F0F6519CD}"/>
              </a:ext>
            </a:extLst>
          </p:cNvPr>
          <p:cNvCxnSpPr/>
          <p:nvPr/>
        </p:nvCxnSpPr>
        <p:spPr>
          <a:xfrm flipH="1">
            <a:off x="4905859" y="3429000"/>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D936D3-B331-424B-991B-0BC33CFE2F1F}"/>
              </a:ext>
            </a:extLst>
          </p:cNvPr>
          <p:cNvSpPr txBox="1"/>
          <p:nvPr/>
        </p:nvSpPr>
        <p:spPr>
          <a:xfrm>
            <a:off x="5447251" y="3833668"/>
            <a:ext cx="1484702" cy="369332"/>
          </a:xfrm>
          <a:prstGeom prst="rect">
            <a:avLst/>
          </a:prstGeom>
          <a:noFill/>
        </p:spPr>
        <p:txBody>
          <a:bodyPr wrap="none" rtlCol="0">
            <a:spAutoFit/>
          </a:bodyPr>
          <a:lstStyle/>
          <a:p>
            <a:r>
              <a:rPr lang="en-US" dirty="0">
                <a:solidFill>
                  <a:schemeClr val="bg1"/>
                </a:solidFill>
                <a:highlight>
                  <a:srgbClr val="808080"/>
                </a:highlight>
              </a:rPr>
              <a:t>No Peering </a:t>
            </a:r>
          </a:p>
        </p:txBody>
      </p:sp>
      <p:sp>
        <p:nvSpPr>
          <p:cNvPr id="36" name="TextBox 35">
            <a:extLst>
              <a:ext uri="{FF2B5EF4-FFF2-40B4-BE49-F238E27FC236}">
                <a16:creationId xmlns:a16="http://schemas.microsoft.com/office/drawing/2014/main" id="{B84EEB80-8E9B-4839-9D52-0C365729A67C}"/>
              </a:ext>
            </a:extLst>
          </p:cNvPr>
          <p:cNvSpPr txBox="1"/>
          <p:nvPr/>
        </p:nvSpPr>
        <p:spPr>
          <a:xfrm>
            <a:off x="4842544" y="3002058"/>
            <a:ext cx="2736647" cy="369332"/>
          </a:xfrm>
          <a:prstGeom prst="rect">
            <a:avLst/>
          </a:prstGeom>
          <a:noFill/>
        </p:spPr>
        <p:txBody>
          <a:bodyPr wrap="none" rtlCol="0">
            <a:spAutoFit/>
          </a:bodyPr>
          <a:lstStyle/>
          <a:p>
            <a:r>
              <a:rPr lang="en-US" dirty="0">
                <a:solidFill>
                  <a:schemeClr val="bg1"/>
                </a:solidFill>
                <a:highlight>
                  <a:srgbClr val="808080"/>
                </a:highlight>
              </a:rPr>
              <a:t>Direct Communication</a:t>
            </a:r>
          </a:p>
        </p:txBody>
      </p:sp>
    </p:spTree>
    <p:extLst>
      <p:ext uri="{BB962C8B-B14F-4D97-AF65-F5344CB8AC3E}">
        <p14:creationId xmlns:p14="http://schemas.microsoft.com/office/powerpoint/2010/main" val="3293996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D3EB8-3C9B-438C-98EA-674E2598036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10463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602F7-157F-4601-8F5D-F8894FE57E2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44596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0F0EA-79DE-4CA9-BEC9-09CD49412C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9580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4CB66-1083-4378-8EB1-A969683C673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62E9641-D31D-455A-B941-75C2C2CE0D98}"/>
              </a:ext>
            </a:extLst>
          </p:cNvPr>
          <p:cNvSpPr txBox="1"/>
          <p:nvPr/>
        </p:nvSpPr>
        <p:spPr>
          <a:xfrm>
            <a:off x="5908429" y="1069145"/>
            <a:ext cx="3953023" cy="1754326"/>
          </a:xfrm>
          <a:prstGeom prst="rect">
            <a:avLst/>
          </a:prstGeom>
          <a:noFill/>
        </p:spPr>
        <p:txBody>
          <a:bodyPr wrap="square" rtlCol="0">
            <a:spAutoFit/>
          </a:bodyPr>
          <a:lstStyle/>
          <a:p>
            <a:r>
              <a:rPr lang="en-US" dirty="0">
                <a:solidFill>
                  <a:schemeClr val="bg1"/>
                </a:solidFill>
              </a:rPr>
              <a:t>Change Network Octets Value Only To Avoid Overlapping. We Can Not Change Subnet Or Host Identifiers/Octets To Avoid Overlapping Between The Subnets.</a:t>
            </a:r>
          </a:p>
        </p:txBody>
      </p:sp>
    </p:spTree>
    <p:extLst>
      <p:ext uri="{BB962C8B-B14F-4D97-AF65-F5344CB8AC3E}">
        <p14:creationId xmlns:p14="http://schemas.microsoft.com/office/powerpoint/2010/main" val="332935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232C-396D-4C16-A2A5-4A0A3A8988A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99678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728AC-CDD5-47A3-AF75-9D07C871665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45394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76D65-B5E3-4CB7-BADD-CC902AF60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3409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F6D48-6946-47A7-8549-D66ABADBDDD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06133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B3431-A1AD-4336-9519-845F95464A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351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1729-282F-416A-AFB1-C2C6035B8B6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E7F34F7-8DB8-49CC-964B-2BECF907B116}"/>
              </a:ext>
            </a:extLst>
          </p:cNvPr>
          <p:cNvSpPr txBox="1"/>
          <p:nvPr/>
        </p:nvSpPr>
        <p:spPr>
          <a:xfrm>
            <a:off x="430026" y="914400"/>
            <a:ext cx="11331948" cy="369332"/>
          </a:xfrm>
          <a:prstGeom prst="rect">
            <a:avLst/>
          </a:prstGeom>
          <a:noFill/>
        </p:spPr>
        <p:txBody>
          <a:bodyPr wrap="none" rtlCol="0">
            <a:spAutoFit/>
          </a:bodyPr>
          <a:lstStyle/>
          <a:p>
            <a:r>
              <a:rPr lang="en-US" dirty="0">
                <a:solidFill>
                  <a:schemeClr val="accent2">
                    <a:lumMod val="20000"/>
                    <a:lumOff val="80000"/>
                  </a:schemeClr>
                </a:solidFill>
                <a:highlight>
                  <a:srgbClr val="808080"/>
                </a:highlight>
              </a:rPr>
              <a:t>Note: We can directly do communication between the subnets without peering with private IP only.</a:t>
            </a:r>
          </a:p>
        </p:txBody>
      </p:sp>
    </p:spTree>
    <p:extLst>
      <p:ext uri="{BB962C8B-B14F-4D97-AF65-F5344CB8AC3E}">
        <p14:creationId xmlns:p14="http://schemas.microsoft.com/office/powerpoint/2010/main" val="2111959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583E1-0120-45BE-9D84-7A3B8C30F27B}"/>
              </a:ext>
            </a:extLst>
          </p:cNvPr>
          <p:cNvPicPr>
            <a:picLocks noChangeAspect="1"/>
          </p:cNvPicPr>
          <p:nvPr/>
        </p:nvPicPr>
        <p:blipFill>
          <a:blip r:embed="rId2"/>
          <a:stretch>
            <a:fillRect/>
          </a:stretch>
        </p:blipFill>
        <p:spPr>
          <a:xfrm>
            <a:off x="1390100" y="745587"/>
            <a:ext cx="9411799" cy="5647080"/>
          </a:xfrm>
          <a:prstGeom prst="rect">
            <a:avLst/>
          </a:prstGeom>
        </p:spPr>
      </p:pic>
    </p:spTree>
    <p:extLst>
      <p:ext uri="{BB962C8B-B14F-4D97-AF65-F5344CB8AC3E}">
        <p14:creationId xmlns:p14="http://schemas.microsoft.com/office/powerpoint/2010/main" val="1774114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857FA-3BE1-47C8-9052-BEA2D4F166C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84687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F5F4D-D23F-47AC-8C01-F2F2139356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94239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8392</TotalTime>
  <Words>1671</Words>
  <Application>Microsoft Office PowerPoint</Application>
  <PresentationFormat>Widescreen</PresentationFormat>
  <Paragraphs>105</Paragraphs>
  <Slides>67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-apple-system</vt:lpstr>
      <vt:lpstr>Arial</vt:lpstr>
      <vt:lpstr>Arial</vt:lpstr>
      <vt:lpstr>Calibri</vt:lpstr>
      <vt:lpstr>Century Gothic</vt:lpstr>
      <vt:lpstr>Helvetica</vt:lpstr>
      <vt:lpstr>inherit</vt:lpstr>
      <vt:lpstr>Linux Libertine</vt:lpstr>
      <vt:lpstr>Segoe UI</vt:lpstr>
      <vt:lpstr>Wingdings 2</vt:lpstr>
      <vt:lpstr>Quotable</vt:lpstr>
      <vt:lpstr>Introduction To Azure Virtual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199</cp:revision>
  <dcterms:created xsi:type="dcterms:W3CDTF">2019-04-06T07:19:21Z</dcterms:created>
  <dcterms:modified xsi:type="dcterms:W3CDTF">2020-08-17T20:41:11Z</dcterms:modified>
</cp:coreProperties>
</file>